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78" r:id="rId2"/>
    <p:sldId id="279" r:id="rId3"/>
    <p:sldId id="481" r:id="rId4"/>
    <p:sldId id="530" r:id="rId5"/>
    <p:sldId id="506" r:id="rId6"/>
    <p:sldId id="531" r:id="rId7"/>
    <p:sldId id="532" r:id="rId8"/>
    <p:sldId id="534" r:id="rId9"/>
    <p:sldId id="535" r:id="rId10"/>
    <p:sldId id="536" r:id="rId11"/>
    <p:sldId id="537" r:id="rId12"/>
    <p:sldId id="538" r:id="rId13"/>
    <p:sldId id="539" r:id="rId14"/>
    <p:sldId id="540" r:id="rId15"/>
    <p:sldId id="513" r:id="rId16"/>
    <p:sldId id="514" r:id="rId17"/>
    <p:sldId id="515" r:id="rId18"/>
    <p:sldId id="516" r:id="rId19"/>
    <p:sldId id="517" r:id="rId20"/>
    <p:sldId id="518" r:id="rId21"/>
    <p:sldId id="519" r:id="rId22"/>
    <p:sldId id="520" r:id="rId23"/>
    <p:sldId id="521" r:id="rId24"/>
    <p:sldId id="522" r:id="rId25"/>
    <p:sldId id="523" r:id="rId26"/>
    <p:sldId id="524" r:id="rId27"/>
    <p:sldId id="525" r:id="rId28"/>
    <p:sldId id="526" r:id="rId29"/>
    <p:sldId id="527" r:id="rId30"/>
    <p:sldId id="528" r:id="rId31"/>
    <p:sldId id="529"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577ECD"/>
    <a:srgbClr val="33CC33"/>
    <a:srgbClr val="FA8C32"/>
    <a:srgbClr val="FC6508"/>
    <a:srgbClr val="00CC00"/>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81" autoAdjust="0"/>
    <p:restoredTop sz="98768" autoAdjust="0"/>
  </p:normalViewPr>
  <p:slideViewPr>
    <p:cSldViewPr>
      <p:cViewPr varScale="1">
        <p:scale>
          <a:sx n="92" d="100"/>
          <a:sy n="92" d="100"/>
        </p:scale>
        <p:origin x="14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cs typeface="Arial" charset="0"/>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cs typeface="Arial" charset="0"/>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EBEB623-842B-4850-8B69-877B264699EB}" type="slidenum">
              <a:rPr lang="en-US" altLang="bg-BG"/>
              <a:pPr/>
              <a:t>‹#›</a:t>
            </a:fld>
            <a:endParaRPr lang="en-US" altLang="bg-BG"/>
          </a:p>
        </p:txBody>
      </p:sp>
    </p:spTree>
    <p:extLst>
      <p:ext uri="{BB962C8B-B14F-4D97-AF65-F5344CB8AC3E}">
        <p14:creationId xmlns:p14="http://schemas.microsoft.com/office/powerpoint/2010/main" val="37715816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fld id="{C9DA4FF5-BA9D-44C7-A808-ADD7B39920A6}" type="slidenum">
              <a:rPr lang="bg-BG" altLang="bg-BG"/>
              <a:pPr/>
              <a:t>‹#›</a:t>
            </a:fld>
            <a:endParaRPr lang="bg-BG" altLang="bg-BG"/>
          </a:p>
        </p:txBody>
      </p:sp>
    </p:spTree>
    <p:extLst>
      <p:ext uri="{BB962C8B-B14F-4D97-AF65-F5344CB8AC3E}">
        <p14:creationId xmlns:p14="http://schemas.microsoft.com/office/powerpoint/2010/main" val="371202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fld id="{64FC8AF1-9C43-4FBB-8FF0-169560F427F3}" type="slidenum">
              <a:rPr lang="bg-BG" altLang="bg-BG"/>
              <a:pPr/>
              <a:t>‹#›</a:t>
            </a:fld>
            <a:endParaRPr lang="bg-BG" altLang="bg-BG"/>
          </a:p>
        </p:txBody>
      </p:sp>
    </p:spTree>
    <p:extLst>
      <p:ext uri="{BB962C8B-B14F-4D97-AF65-F5344CB8AC3E}">
        <p14:creationId xmlns:p14="http://schemas.microsoft.com/office/powerpoint/2010/main" val="95408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fld id="{4BA87074-D05C-4875-815E-ED1C85FCC269}" type="slidenum">
              <a:rPr lang="bg-BG" altLang="bg-BG"/>
              <a:pPr/>
              <a:t>‹#›</a:t>
            </a:fld>
            <a:endParaRPr lang="bg-BG" altLang="bg-BG"/>
          </a:p>
        </p:txBody>
      </p:sp>
    </p:spTree>
    <p:extLst>
      <p:ext uri="{BB962C8B-B14F-4D97-AF65-F5344CB8AC3E}">
        <p14:creationId xmlns:p14="http://schemas.microsoft.com/office/powerpoint/2010/main" val="2270670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fld id="{9C7B747D-AFB8-4377-85AA-47CA7571E845}" type="slidenum">
              <a:rPr lang="bg-BG" altLang="bg-BG"/>
              <a:pPr/>
              <a:t>‹#›</a:t>
            </a:fld>
            <a:endParaRPr lang="bg-BG" altLang="bg-BG"/>
          </a:p>
        </p:txBody>
      </p:sp>
    </p:spTree>
    <p:extLst>
      <p:ext uri="{BB962C8B-B14F-4D97-AF65-F5344CB8AC3E}">
        <p14:creationId xmlns:p14="http://schemas.microsoft.com/office/powerpoint/2010/main" val="1504535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Rectangle 4"/>
          <p:cNvSpPr>
            <a:spLocks noGrp="1" noChangeArrowheads="1"/>
          </p:cNvSpPr>
          <p:nvPr>
            <p:ph type="dt" sz="half" idx="10"/>
          </p:nvPr>
        </p:nvSpPr>
        <p:spPr>
          <a:ln/>
        </p:spPr>
        <p:txBody>
          <a:bodyPr/>
          <a:lstStyle>
            <a:lvl1pPr>
              <a:defRPr/>
            </a:lvl1pPr>
          </a:lstStyle>
          <a:p>
            <a:pPr>
              <a:defRPr/>
            </a:pPr>
            <a:endParaRPr lang="bg-BG"/>
          </a:p>
        </p:txBody>
      </p:sp>
      <p:sp>
        <p:nvSpPr>
          <p:cNvPr id="7" name="Rectangle 5"/>
          <p:cNvSpPr>
            <a:spLocks noGrp="1" noChangeArrowheads="1"/>
          </p:cNvSpPr>
          <p:nvPr>
            <p:ph type="ftr" sz="quarter" idx="11"/>
          </p:nvPr>
        </p:nvSpPr>
        <p:spPr>
          <a:ln/>
        </p:spPr>
        <p:txBody>
          <a:bodyPr/>
          <a:lstStyle>
            <a:lvl1pPr>
              <a:defRPr/>
            </a:lvl1pPr>
          </a:lstStyle>
          <a:p>
            <a:pPr>
              <a:defRPr/>
            </a:pPr>
            <a:endParaRPr lang="bg-BG"/>
          </a:p>
        </p:txBody>
      </p:sp>
      <p:sp>
        <p:nvSpPr>
          <p:cNvPr id="8" name="Rectangle 6"/>
          <p:cNvSpPr>
            <a:spLocks noGrp="1" noChangeArrowheads="1"/>
          </p:cNvSpPr>
          <p:nvPr>
            <p:ph type="sldNum" sz="quarter" idx="12"/>
          </p:nvPr>
        </p:nvSpPr>
        <p:spPr>
          <a:ln/>
        </p:spPr>
        <p:txBody>
          <a:bodyPr/>
          <a:lstStyle>
            <a:lvl1pPr>
              <a:defRPr/>
            </a:lvl1pPr>
          </a:lstStyle>
          <a:p>
            <a:fld id="{5CE0BC07-5FF6-436D-ADAF-14B33E261459}" type="slidenum">
              <a:rPr lang="bg-BG" altLang="bg-BG"/>
              <a:pPr/>
              <a:t>‹#›</a:t>
            </a:fld>
            <a:endParaRPr lang="bg-BG" altLang="bg-BG"/>
          </a:p>
        </p:txBody>
      </p:sp>
    </p:spTree>
    <p:extLst>
      <p:ext uri="{BB962C8B-B14F-4D97-AF65-F5344CB8AC3E}">
        <p14:creationId xmlns:p14="http://schemas.microsoft.com/office/powerpoint/2010/main" val="76149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fld id="{7DCED3EB-7D8E-44D0-A4DB-B2725E79D754}" type="slidenum">
              <a:rPr lang="bg-BG" altLang="bg-BG"/>
              <a:pPr/>
              <a:t>‹#›</a:t>
            </a:fld>
            <a:endParaRPr lang="bg-BG" altLang="bg-BG"/>
          </a:p>
        </p:txBody>
      </p:sp>
    </p:spTree>
    <p:extLst>
      <p:ext uri="{BB962C8B-B14F-4D97-AF65-F5344CB8AC3E}">
        <p14:creationId xmlns:p14="http://schemas.microsoft.com/office/powerpoint/2010/main" val="352228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fld id="{48B7BB97-EF6F-40DF-84D0-C0470ECBF4D9}" type="slidenum">
              <a:rPr lang="bg-BG" altLang="bg-BG"/>
              <a:pPr/>
              <a:t>‹#›</a:t>
            </a:fld>
            <a:endParaRPr lang="bg-BG" altLang="bg-BG"/>
          </a:p>
        </p:txBody>
      </p:sp>
    </p:spTree>
    <p:extLst>
      <p:ext uri="{BB962C8B-B14F-4D97-AF65-F5344CB8AC3E}">
        <p14:creationId xmlns:p14="http://schemas.microsoft.com/office/powerpoint/2010/main" val="3199930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fld id="{E30D8DA0-FEBC-47A3-8215-620F2279FA31}" type="slidenum">
              <a:rPr lang="bg-BG" altLang="bg-BG"/>
              <a:pPr/>
              <a:t>‹#›</a:t>
            </a:fld>
            <a:endParaRPr lang="bg-BG" altLang="bg-BG"/>
          </a:p>
        </p:txBody>
      </p:sp>
    </p:spTree>
    <p:extLst>
      <p:ext uri="{BB962C8B-B14F-4D97-AF65-F5344CB8AC3E}">
        <p14:creationId xmlns:p14="http://schemas.microsoft.com/office/powerpoint/2010/main" val="3816688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endParaRPr lang="bg-BG"/>
          </a:p>
        </p:txBody>
      </p:sp>
      <p:sp>
        <p:nvSpPr>
          <p:cNvPr id="8" name="Rectangle 5"/>
          <p:cNvSpPr>
            <a:spLocks noGrp="1" noChangeArrowheads="1"/>
          </p:cNvSpPr>
          <p:nvPr>
            <p:ph type="ftr" sz="quarter" idx="11"/>
          </p:nvPr>
        </p:nvSpPr>
        <p:spPr>
          <a:ln/>
        </p:spPr>
        <p:txBody>
          <a:bodyPr/>
          <a:lstStyle>
            <a:lvl1pPr>
              <a:defRPr/>
            </a:lvl1pPr>
          </a:lstStyle>
          <a:p>
            <a:pPr>
              <a:defRPr/>
            </a:pPr>
            <a:endParaRPr lang="bg-BG"/>
          </a:p>
        </p:txBody>
      </p:sp>
      <p:sp>
        <p:nvSpPr>
          <p:cNvPr id="9" name="Rectangle 6"/>
          <p:cNvSpPr>
            <a:spLocks noGrp="1" noChangeArrowheads="1"/>
          </p:cNvSpPr>
          <p:nvPr>
            <p:ph type="sldNum" sz="quarter" idx="12"/>
          </p:nvPr>
        </p:nvSpPr>
        <p:spPr>
          <a:ln/>
        </p:spPr>
        <p:txBody>
          <a:bodyPr/>
          <a:lstStyle>
            <a:lvl1pPr>
              <a:defRPr/>
            </a:lvl1pPr>
          </a:lstStyle>
          <a:p>
            <a:fld id="{11210DA1-9165-472B-AF47-64A1C6166548}" type="slidenum">
              <a:rPr lang="bg-BG" altLang="bg-BG"/>
              <a:pPr/>
              <a:t>‹#›</a:t>
            </a:fld>
            <a:endParaRPr lang="bg-BG" altLang="bg-BG"/>
          </a:p>
        </p:txBody>
      </p:sp>
    </p:spTree>
    <p:extLst>
      <p:ext uri="{BB962C8B-B14F-4D97-AF65-F5344CB8AC3E}">
        <p14:creationId xmlns:p14="http://schemas.microsoft.com/office/powerpoint/2010/main" val="1279181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endParaRPr lang="bg-BG"/>
          </a:p>
        </p:txBody>
      </p:sp>
      <p:sp>
        <p:nvSpPr>
          <p:cNvPr id="4" name="Rectangle 5"/>
          <p:cNvSpPr>
            <a:spLocks noGrp="1" noChangeArrowheads="1"/>
          </p:cNvSpPr>
          <p:nvPr>
            <p:ph type="ftr" sz="quarter" idx="11"/>
          </p:nvPr>
        </p:nvSpPr>
        <p:spPr>
          <a:ln/>
        </p:spPr>
        <p:txBody>
          <a:bodyPr/>
          <a:lstStyle>
            <a:lvl1pPr>
              <a:defRPr/>
            </a:lvl1pPr>
          </a:lstStyle>
          <a:p>
            <a:pPr>
              <a:defRPr/>
            </a:pPr>
            <a:endParaRPr lang="bg-BG"/>
          </a:p>
        </p:txBody>
      </p:sp>
      <p:sp>
        <p:nvSpPr>
          <p:cNvPr id="5" name="Rectangle 6"/>
          <p:cNvSpPr>
            <a:spLocks noGrp="1" noChangeArrowheads="1"/>
          </p:cNvSpPr>
          <p:nvPr>
            <p:ph type="sldNum" sz="quarter" idx="12"/>
          </p:nvPr>
        </p:nvSpPr>
        <p:spPr>
          <a:ln/>
        </p:spPr>
        <p:txBody>
          <a:bodyPr/>
          <a:lstStyle>
            <a:lvl1pPr>
              <a:defRPr/>
            </a:lvl1pPr>
          </a:lstStyle>
          <a:p>
            <a:fld id="{A58D9E9D-0391-4569-9A8C-B78613A8359E}" type="slidenum">
              <a:rPr lang="bg-BG" altLang="bg-BG"/>
              <a:pPr/>
              <a:t>‹#›</a:t>
            </a:fld>
            <a:endParaRPr lang="bg-BG" altLang="bg-BG"/>
          </a:p>
        </p:txBody>
      </p:sp>
    </p:spTree>
    <p:extLst>
      <p:ext uri="{BB962C8B-B14F-4D97-AF65-F5344CB8AC3E}">
        <p14:creationId xmlns:p14="http://schemas.microsoft.com/office/powerpoint/2010/main" val="96765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bg-BG"/>
          </a:p>
        </p:txBody>
      </p:sp>
      <p:sp>
        <p:nvSpPr>
          <p:cNvPr id="3" name="Rectangle 5"/>
          <p:cNvSpPr>
            <a:spLocks noGrp="1" noChangeArrowheads="1"/>
          </p:cNvSpPr>
          <p:nvPr>
            <p:ph type="ftr" sz="quarter" idx="11"/>
          </p:nvPr>
        </p:nvSpPr>
        <p:spPr>
          <a:ln/>
        </p:spPr>
        <p:txBody>
          <a:bodyPr/>
          <a:lstStyle>
            <a:lvl1pPr>
              <a:defRPr/>
            </a:lvl1pPr>
          </a:lstStyle>
          <a:p>
            <a:pPr>
              <a:defRPr/>
            </a:pPr>
            <a:endParaRPr lang="bg-BG"/>
          </a:p>
        </p:txBody>
      </p:sp>
      <p:sp>
        <p:nvSpPr>
          <p:cNvPr id="4" name="Rectangle 6"/>
          <p:cNvSpPr>
            <a:spLocks noGrp="1" noChangeArrowheads="1"/>
          </p:cNvSpPr>
          <p:nvPr>
            <p:ph type="sldNum" sz="quarter" idx="12"/>
          </p:nvPr>
        </p:nvSpPr>
        <p:spPr>
          <a:ln/>
        </p:spPr>
        <p:txBody>
          <a:bodyPr/>
          <a:lstStyle>
            <a:lvl1pPr>
              <a:defRPr/>
            </a:lvl1pPr>
          </a:lstStyle>
          <a:p>
            <a:fld id="{34B683AF-8707-4F88-947D-3183D791E2B9}" type="slidenum">
              <a:rPr lang="bg-BG" altLang="bg-BG"/>
              <a:pPr/>
              <a:t>‹#›</a:t>
            </a:fld>
            <a:endParaRPr lang="bg-BG" altLang="bg-BG"/>
          </a:p>
        </p:txBody>
      </p:sp>
    </p:spTree>
    <p:extLst>
      <p:ext uri="{BB962C8B-B14F-4D97-AF65-F5344CB8AC3E}">
        <p14:creationId xmlns:p14="http://schemas.microsoft.com/office/powerpoint/2010/main" val="2919294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fld id="{749C2E66-5340-4FA2-8A17-AEEE6A286801}" type="slidenum">
              <a:rPr lang="bg-BG" altLang="bg-BG"/>
              <a:pPr/>
              <a:t>‹#›</a:t>
            </a:fld>
            <a:endParaRPr lang="bg-BG" altLang="bg-BG"/>
          </a:p>
        </p:txBody>
      </p:sp>
    </p:spTree>
    <p:extLst>
      <p:ext uri="{BB962C8B-B14F-4D97-AF65-F5344CB8AC3E}">
        <p14:creationId xmlns:p14="http://schemas.microsoft.com/office/powerpoint/2010/main" val="360856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fld id="{31C41EDC-18A8-4810-B178-D21C941CE3B5}" type="slidenum">
              <a:rPr lang="bg-BG" altLang="bg-BG"/>
              <a:pPr/>
              <a:t>‹#›</a:t>
            </a:fld>
            <a:endParaRPr lang="bg-BG" altLang="bg-BG"/>
          </a:p>
        </p:txBody>
      </p:sp>
    </p:spTree>
    <p:extLst>
      <p:ext uri="{BB962C8B-B14F-4D97-AF65-F5344CB8AC3E}">
        <p14:creationId xmlns:p14="http://schemas.microsoft.com/office/powerpoint/2010/main" val="15767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bg-BG"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bg-BG" smtClean="0"/>
              <a:t>Click to edit Master text styles</a:t>
            </a:r>
          </a:p>
          <a:p>
            <a:pPr lvl="1"/>
            <a:r>
              <a:rPr lang="bg-BG" altLang="bg-BG" smtClean="0"/>
              <a:t>Second level</a:t>
            </a:r>
          </a:p>
          <a:p>
            <a:pPr lvl="2"/>
            <a:r>
              <a:rPr lang="bg-BG" altLang="bg-BG" smtClean="0"/>
              <a:t>Third level</a:t>
            </a:r>
          </a:p>
          <a:p>
            <a:pPr lvl="3"/>
            <a:r>
              <a:rPr lang="bg-BG" altLang="bg-BG" smtClean="0"/>
              <a:t>Fourth level</a:t>
            </a:r>
          </a:p>
          <a:p>
            <a:pPr lvl="4"/>
            <a:r>
              <a:rPr lang="bg-BG" altLang="bg-BG" smtClean="0"/>
              <a:t>Fifth level</a:t>
            </a:r>
          </a:p>
        </p:txBody>
      </p:sp>
      <p:sp>
        <p:nvSpPr>
          <p:cNvPr id="921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cs typeface="Arial" charset="0"/>
              </a:defRPr>
            </a:lvl1pPr>
          </a:lstStyle>
          <a:p>
            <a:pPr>
              <a:defRPr/>
            </a:pPr>
            <a:endParaRPr lang="bg-BG"/>
          </a:p>
        </p:txBody>
      </p:sp>
      <p:sp>
        <p:nvSpPr>
          <p:cNvPr id="921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cs typeface="Arial" charset="0"/>
              </a:defRPr>
            </a:lvl1pPr>
          </a:lstStyle>
          <a:p>
            <a:pPr>
              <a:defRPr/>
            </a:pPr>
            <a:endParaRPr lang="bg-BG"/>
          </a:p>
        </p:txBody>
      </p:sp>
      <p:sp>
        <p:nvSpPr>
          <p:cNvPr id="921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3E0E7A4-E6A9-4A83-97A5-661CA9AEFC32}" type="slidenum">
              <a:rPr lang="bg-BG" altLang="bg-BG"/>
              <a:pPr/>
              <a:t>‹#›</a:t>
            </a:fld>
            <a:endParaRPr lang="bg-BG" altLang="bg-BG"/>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1700213"/>
            <a:ext cx="8642350" cy="1470025"/>
          </a:xfrm>
        </p:spPr>
        <p:txBody>
          <a:bodyPr/>
          <a:lstStyle/>
          <a:p>
            <a:pPr eaLnBrk="1" hangingPunct="1"/>
            <a:r>
              <a:rPr lang="en-US" altLang="bg-BG" sz="4000" b="1" dirty="0" smtClean="0"/>
              <a:t>Hypothesis testing.</a:t>
            </a:r>
            <a:br>
              <a:rPr lang="en-US" altLang="bg-BG" sz="4000" b="1" dirty="0" smtClean="0"/>
            </a:br>
            <a:r>
              <a:rPr lang="en-US" altLang="bg-BG" sz="4000" b="1" dirty="0" smtClean="0"/>
              <a:t>Chi-square </a:t>
            </a:r>
            <a:r>
              <a:rPr lang="en-US" altLang="bg-BG" sz="4000" b="1" dirty="0"/>
              <a:t>t</a:t>
            </a:r>
            <a:r>
              <a:rPr lang="en-US" altLang="bg-BG" sz="4000" b="1" dirty="0" smtClean="0"/>
              <a:t>est</a:t>
            </a:r>
            <a:endParaRPr lang="bg-BG" altLang="bg-BG" sz="4000" b="1" dirty="0" smtClean="0"/>
          </a:p>
        </p:txBody>
      </p:sp>
      <p:sp>
        <p:nvSpPr>
          <p:cNvPr id="2051" name="Rectangle 3"/>
          <p:cNvSpPr>
            <a:spLocks noGrp="1" noChangeArrowheads="1"/>
          </p:cNvSpPr>
          <p:nvPr>
            <p:ph type="subTitle" idx="1"/>
          </p:nvPr>
        </p:nvSpPr>
        <p:spPr/>
        <p:txBody>
          <a:bodyPr/>
          <a:lstStyle/>
          <a:p>
            <a:pPr eaLnBrk="1" hangingPunct="1"/>
            <a:r>
              <a:rPr lang="en-US" altLang="bg-BG" dirty="0" err="1" smtClean="0"/>
              <a:t>Georgi</a:t>
            </a:r>
            <a:r>
              <a:rPr lang="en-US" altLang="bg-BG" dirty="0" smtClean="0"/>
              <a:t> </a:t>
            </a:r>
            <a:r>
              <a:rPr lang="en-US" altLang="bg-BG" dirty="0" err="1" smtClean="0"/>
              <a:t>Iskrov</a:t>
            </a:r>
            <a:r>
              <a:rPr lang="en-US" altLang="bg-BG" dirty="0" smtClean="0"/>
              <a:t>, MBA, MPH, PhD</a:t>
            </a:r>
          </a:p>
          <a:p>
            <a:pPr eaLnBrk="1" hangingPunct="1"/>
            <a:r>
              <a:rPr lang="en-US" altLang="bg-BG" dirty="0" smtClean="0"/>
              <a:t>Department of Social Medicine</a:t>
            </a:r>
            <a:endParaRPr lang="bg-BG" altLang="bg-BG"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p:txBody>
          <a:bodyPr/>
          <a:lstStyle/>
          <a:p>
            <a:pPr eaLnBrk="1" hangingPunct="1"/>
            <a:r>
              <a:rPr lang="en-US" altLang="bg-BG" b="1" smtClean="0"/>
              <a:t>Normality test</a:t>
            </a:r>
          </a:p>
        </p:txBody>
      </p:sp>
      <p:sp>
        <p:nvSpPr>
          <p:cNvPr id="89091" name="Rectangle 3"/>
          <p:cNvSpPr>
            <a:spLocks noGrp="1" noChangeArrowheads="1"/>
          </p:cNvSpPr>
          <p:nvPr>
            <p:ph type="body" idx="4294967295"/>
          </p:nvPr>
        </p:nvSpPr>
        <p:spPr/>
        <p:txBody>
          <a:bodyPr/>
          <a:lstStyle/>
          <a:p>
            <a:pPr eaLnBrk="1" hangingPunct="1"/>
            <a:r>
              <a:rPr lang="en-US" altLang="bg-BG" sz="2400" b="1" smtClean="0"/>
              <a:t>Kolmogorov–Smirnov test</a:t>
            </a:r>
          </a:p>
          <a:p>
            <a:pPr eaLnBrk="1" hangingPunct="1"/>
            <a:r>
              <a:rPr lang="en-US" altLang="bg-BG" sz="2400" smtClean="0"/>
              <a:t>In the special case of testing for normality of the distribution, samples are standardized and compared with a standard normal distribution. This is equivalent to setting the mean and variance of the reference distribution equal to the sample estimates, and it is known that using these to define the specific reference distribution changes the null distribution of the test statistic.</a:t>
            </a:r>
          </a:p>
        </p:txBody>
      </p:sp>
    </p:spTree>
    <p:extLst>
      <p:ext uri="{BB962C8B-B14F-4D97-AF65-F5344CB8AC3E}">
        <p14:creationId xmlns:p14="http://schemas.microsoft.com/office/powerpoint/2010/main" val="1138372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altLang="bg-BG" b="1" smtClean="0"/>
              <a:t>Mann–Whitney U test</a:t>
            </a:r>
          </a:p>
        </p:txBody>
      </p:sp>
      <p:sp>
        <p:nvSpPr>
          <p:cNvPr id="8195" name="Rectangle 3"/>
          <p:cNvSpPr>
            <a:spLocks noGrp="1" noChangeArrowheads="1"/>
          </p:cNvSpPr>
          <p:nvPr>
            <p:ph type="body" idx="4294967295"/>
          </p:nvPr>
        </p:nvSpPr>
        <p:spPr/>
        <p:txBody>
          <a:bodyPr/>
          <a:lstStyle/>
          <a:p>
            <a:pPr eaLnBrk="1" hangingPunct="1">
              <a:lnSpc>
                <a:spcPct val="90000"/>
              </a:lnSpc>
            </a:pPr>
            <a:r>
              <a:rPr lang="en-US" altLang="bg-BG" sz="2400" dirty="0" smtClean="0"/>
              <a:t>Ordinal data independent samples.</a:t>
            </a:r>
          </a:p>
          <a:p>
            <a:pPr eaLnBrk="1" hangingPunct="1">
              <a:lnSpc>
                <a:spcPct val="90000"/>
              </a:lnSpc>
            </a:pPr>
            <a:r>
              <a:rPr lang="en-US" altLang="bg-BG" sz="2400" b="1" dirty="0" smtClean="0">
                <a:solidFill>
                  <a:srgbClr val="FF0000"/>
                </a:solidFill>
              </a:rPr>
              <a:t>H</a:t>
            </a:r>
            <a:r>
              <a:rPr lang="en-US" altLang="bg-BG" sz="2400" b="1" baseline="-25000" dirty="0" smtClean="0">
                <a:solidFill>
                  <a:srgbClr val="FF0000"/>
                </a:solidFill>
              </a:rPr>
              <a:t>0</a:t>
            </a:r>
            <a:r>
              <a:rPr lang="en-US" altLang="bg-BG" sz="2400" b="1" dirty="0" smtClean="0">
                <a:solidFill>
                  <a:srgbClr val="FF0000"/>
                </a:solidFill>
              </a:rPr>
              <a:t>: Two sampled populations are equivalent in location (they have the same mean ranks or medians).</a:t>
            </a:r>
          </a:p>
          <a:p>
            <a:pPr eaLnBrk="1" hangingPunct="1">
              <a:lnSpc>
                <a:spcPct val="90000"/>
              </a:lnSpc>
            </a:pPr>
            <a:r>
              <a:rPr lang="en-US" altLang="bg-BG" sz="2400" dirty="0" smtClean="0"/>
              <a:t>The observations from both groups are combined and ranked, with the average rank assigned in the case of ties. </a:t>
            </a:r>
          </a:p>
          <a:p>
            <a:pPr eaLnBrk="1" hangingPunct="1">
              <a:lnSpc>
                <a:spcPct val="90000"/>
              </a:lnSpc>
            </a:pPr>
            <a:r>
              <a:rPr lang="en-US" altLang="bg-BG" sz="2400" dirty="0" smtClean="0"/>
              <a:t>If the populations are identical</a:t>
            </a:r>
          </a:p>
          <a:p>
            <a:pPr marL="400050" lvl="1" indent="0" eaLnBrk="1" hangingPunct="1">
              <a:lnSpc>
                <a:spcPct val="90000"/>
              </a:lnSpc>
              <a:buFontTx/>
              <a:buNone/>
            </a:pPr>
            <a:r>
              <a:rPr lang="en-US" altLang="bg-BG" sz="2400" dirty="0" smtClean="0"/>
              <a:t>in location, the ranks should be</a:t>
            </a:r>
          </a:p>
          <a:p>
            <a:pPr marL="400050" lvl="1" indent="0" eaLnBrk="1" hangingPunct="1">
              <a:lnSpc>
                <a:spcPct val="90000"/>
              </a:lnSpc>
              <a:buFontTx/>
              <a:buNone/>
            </a:pPr>
            <a:r>
              <a:rPr lang="en-US" altLang="bg-BG" sz="2400" dirty="0" smtClean="0"/>
              <a:t>randomly mixed between the</a:t>
            </a:r>
          </a:p>
          <a:p>
            <a:pPr marL="400050" lvl="1" indent="0" eaLnBrk="1" hangingPunct="1">
              <a:lnSpc>
                <a:spcPct val="90000"/>
              </a:lnSpc>
              <a:buFontTx/>
              <a:buNone/>
            </a:pPr>
            <a:r>
              <a:rPr lang="en-US" altLang="bg-BG" sz="2400" dirty="0" smtClean="0"/>
              <a:t>two samples. </a:t>
            </a:r>
          </a:p>
          <a:p>
            <a:pPr eaLnBrk="1" hangingPunct="1">
              <a:lnSpc>
                <a:spcPct val="90000"/>
              </a:lnSpc>
            </a:pPr>
            <a:endParaRPr lang="en-US" altLang="bg-BG" sz="2400" dirty="0" smtClean="0"/>
          </a:p>
        </p:txBody>
      </p:sp>
      <p:pic>
        <p:nvPicPr>
          <p:cNvPr id="8196" name="Picture 2" descr="http://s3.amazonaws.com/cdn.graphpad.com/faq/1327/images/1327a.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5575" y="3873037"/>
            <a:ext cx="3451225" cy="275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943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altLang="bg-BG" b="1" smtClean="0"/>
              <a:t>Mann–Whitney U test</a:t>
            </a:r>
          </a:p>
        </p:txBody>
      </p:sp>
      <p:sp>
        <p:nvSpPr>
          <p:cNvPr id="9219" name="Rectangle 3"/>
          <p:cNvSpPr>
            <a:spLocks noGrp="1" noChangeArrowheads="1"/>
          </p:cNvSpPr>
          <p:nvPr>
            <p:ph type="body" idx="4294967295"/>
          </p:nvPr>
        </p:nvSpPr>
        <p:spPr/>
        <p:txBody>
          <a:bodyPr/>
          <a:lstStyle/>
          <a:p>
            <a:pPr eaLnBrk="1" hangingPunct="1">
              <a:lnSpc>
                <a:spcPct val="90000"/>
              </a:lnSpc>
            </a:pPr>
            <a:r>
              <a:rPr lang="en-US" altLang="bg-BG" sz="2400" dirty="0" smtClean="0"/>
              <a:t>Aim: Compare the average ranks or medians of two unrelated groups.</a:t>
            </a:r>
          </a:p>
          <a:p>
            <a:pPr eaLnBrk="1" hangingPunct="1">
              <a:lnSpc>
                <a:spcPct val="90000"/>
              </a:lnSpc>
            </a:pPr>
            <a:r>
              <a:rPr lang="en-US" altLang="bg-BG" sz="2400" dirty="0" smtClean="0"/>
              <a:t>Example: Comparing pain relief score of patients undergoing two different physiotherapy </a:t>
            </a:r>
            <a:r>
              <a:rPr lang="en-US" altLang="bg-BG" sz="2400" dirty="0" err="1" smtClean="0"/>
              <a:t>programmes</a:t>
            </a:r>
            <a:r>
              <a:rPr lang="en-US" altLang="bg-BG" sz="2400" dirty="0" smtClean="0"/>
              <a:t>.</a:t>
            </a:r>
          </a:p>
          <a:p>
            <a:pPr eaLnBrk="1" hangingPunct="1">
              <a:lnSpc>
                <a:spcPct val="90000"/>
              </a:lnSpc>
            </a:pPr>
            <a:r>
              <a:rPr lang="en-US" altLang="bg-BG" sz="2400" dirty="0" smtClean="0"/>
              <a:t>Effect size: Difference between the two medians (mean ranks).</a:t>
            </a:r>
          </a:p>
          <a:p>
            <a:pPr eaLnBrk="1" hangingPunct="1">
              <a:lnSpc>
                <a:spcPct val="90000"/>
              </a:lnSpc>
            </a:pPr>
            <a:r>
              <a:rPr lang="en-US" altLang="bg-BG" sz="2400" dirty="0" smtClean="0"/>
              <a:t>Null hypothesis: The two population medians (mean ranks) are identical.</a:t>
            </a:r>
          </a:p>
          <a:p>
            <a:pPr eaLnBrk="1" hangingPunct="1">
              <a:lnSpc>
                <a:spcPct val="90000"/>
              </a:lnSpc>
            </a:pPr>
            <a:r>
              <a:rPr lang="en-US" altLang="bg-BG" sz="2400" dirty="0" smtClean="0"/>
              <a:t>Meaning of P value: If the two population medians (mean ranks) are identical, what is the chance of observing such a difference (or a bigger one) between medians (mean ranks) by chance alone?</a:t>
            </a:r>
          </a:p>
        </p:txBody>
      </p:sp>
    </p:spTree>
    <p:extLst>
      <p:ext uri="{BB962C8B-B14F-4D97-AF65-F5344CB8AC3E}">
        <p14:creationId xmlns:p14="http://schemas.microsoft.com/office/powerpoint/2010/main" val="3361324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en-US" altLang="bg-BG" b="1" dirty="0" err="1" smtClean="0"/>
              <a:t>Kruskal</a:t>
            </a:r>
            <a:r>
              <a:rPr lang="en-US" altLang="bg-BG" b="1" dirty="0" smtClean="0"/>
              <a:t>–Wallis H test</a:t>
            </a:r>
          </a:p>
        </p:txBody>
      </p:sp>
      <p:sp>
        <p:nvSpPr>
          <p:cNvPr id="10243" name="Rectangle 3"/>
          <p:cNvSpPr>
            <a:spLocks noGrp="1" noChangeArrowheads="1"/>
          </p:cNvSpPr>
          <p:nvPr>
            <p:ph type="body" idx="4294967295"/>
          </p:nvPr>
        </p:nvSpPr>
        <p:spPr/>
        <p:txBody>
          <a:bodyPr/>
          <a:lstStyle/>
          <a:p>
            <a:r>
              <a:rPr lang="en-US" altLang="bg-BG" sz="2400" smtClean="0"/>
              <a:t>Ordinal data independent samples. </a:t>
            </a:r>
          </a:p>
          <a:p>
            <a:r>
              <a:rPr lang="en-US" altLang="bg-BG" sz="2400" b="1" smtClean="0">
                <a:solidFill>
                  <a:srgbClr val="FF0000"/>
                </a:solidFill>
              </a:rPr>
              <a:t>H</a:t>
            </a:r>
            <a:r>
              <a:rPr lang="en-US" altLang="bg-BG" sz="2400" b="1" baseline="-25000" smtClean="0">
                <a:solidFill>
                  <a:srgbClr val="FF0000"/>
                </a:solidFill>
              </a:rPr>
              <a:t>0</a:t>
            </a:r>
            <a:r>
              <a:rPr lang="en-US" altLang="bg-BG" sz="2400" b="1" smtClean="0">
                <a:solidFill>
                  <a:srgbClr val="FF0000"/>
                </a:solidFill>
              </a:rPr>
              <a:t>: K sampled populations are equivalent in location (they have the same mean ranks).</a:t>
            </a:r>
          </a:p>
          <a:p>
            <a:r>
              <a:rPr lang="en-US" altLang="bg-BG" sz="2400" smtClean="0"/>
              <a:t>The observations from all groups are combined and ranked, with the average rank assigned in the case of ties. </a:t>
            </a:r>
          </a:p>
          <a:p>
            <a:r>
              <a:rPr lang="en-US" altLang="bg-BG" sz="2400" smtClean="0"/>
              <a:t>If the populations are identical in location, the ranks should be randomly mixed between the K samples.</a:t>
            </a:r>
            <a:r>
              <a:rPr lang="en-US" altLang="bg-BG" sz="2400" smtClean="0">
                <a:solidFill>
                  <a:srgbClr val="FF0000"/>
                </a:solidFill>
              </a:rPr>
              <a:t> </a:t>
            </a:r>
          </a:p>
        </p:txBody>
      </p:sp>
    </p:spTree>
    <p:extLst>
      <p:ext uri="{BB962C8B-B14F-4D97-AF65-F5344CB8AC3E}">
        <p14:creationId xmlns:p14="http://schemas.microsoft.com/office/powerpoint/2010/main" val="3539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altLang="bg-BG" b="1" dirty="0" smtClean="0"/>
              <a:t>Wilcoxon signed rank test</a:t>
            </a:r>
          </a:p>
        </p:txBody>
      </p:sp>
      <p:sp>
        <p:nvSpPr>
          <p:cNvPr id="11267" name="Rectangle 3"/>
          <p:cNvSpPr>
            <a:spLocks noGrp="1" noChangeArrowheads="1"/>
          </p:cNvSpPr>
          <p:nvPr>
            <p:ph type="body" idx="4294967295"/>
          </p:nvPr>
        </p:nvSpPr>
        <p:spPr/>
        <p:txBody>
          <a:bodyPr/>
          <a:lstStyle/>
          <a:p>
            <a:r>
              <a:rPr lang="en-US" altLang="bg-BG" sz="2400" smtClean="0"/>
              <a:t>Ordinal data two related samples.</a:t>
            </a:r>
          </a:p>
          <a:p>
            <a:r>
              <a:rPr lang="en-US" altLang="bg-BG" sz="2400" b="1" smtClean="0">
                <a:solidFill>
                  <a:srgbClr val="FF0000"/>
                </a:solidFill>
              </a:rPr>
              <a:t>H</a:t>
            </a:r>
            <a:r>
              <a:rPr lang="en-US" altLang="bg-BG" sz="2400" b="1" baseline="-25000" smtClean="0">
                <a:solidFill>
                  <a:srgbClr val="FF0000"/>
                </a:solidFill>
              </a:rPr>
              <a:t>0</a:t>
            </a:r>
            <a:r>
              <a:rPr lang="en-US" altLang="bg-BG" sz="2400" b="1" smtClean="0">
                <a:solidFill>
                  <a:srgbClr val="FF0000"/>
                </a:solidFill>
              </a:rPr>
              <a:t>: Two sampled populations are equivalent in location (they have the same mean ranks).</a:t>
            </a:r>
          </a:p>
          <a:p>
            <a:r>
              <a:rPr lang="en-US" altLang="bg-BG" sz="2400" smtClean="0"/>
              <a:t>Takes into account information about the </a:t>
            </a:r>
            <a:r>
              <a:rPr lang="en-US" altLang="bg-BG" sz="2400" b="1" smtClean="0"/>
              <a:t>magnitude of differences within pairs</a:t>
            </a:r>
            <a:r>
              <a:rPr lang="en-US" altLang="bg-BG" sz="2400" smtClean="0"/>
              <a:t> and gives more weight to pairs that show large differences than to pairs that show small differences. </a:t>
            </a:r>
          </a:p>
          <a:p>
            <a:r>
              <a:rPr lang="en-US" altLang="bg-BG" sz="2400" smtClean="0"/>
              <a:t>Based on the ranks of the absolute values of the differences between the two variables.</a:t>
            </a:r>
            <a:endParaRPr lang="en-GB" altLang="bg-BG" sz="2400" smtClean="0"/>
          </a:p>
        </p:txBody>
      </p:sp>
    </p:spTree>
    <p:extLst>
      <p:ext uri="{BB962C8B-B14F-4D97-AF65-F5344CB8AC3E}">
        <p14:creationId xmlns:p14="http://schemas.microsoft.com/office/powerpoint/2010/main" val="858469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381000" y="381000"/>
            <a:ext cx="8229600" cy="762000"/>
          </a:xfrm>
        </p:spPr>
        <p:txBody>
          <a:bodyPr/>
          <a:lstStyle/>
          <a:p>
            <a:pPr eaLnBrk="1" hangingPunct="1"/>
            <a:r>
              <a:rPr lang="en-US" altLang="bg-BG" b="1" smtClean="0"/>
              <a:t>Chi-square </a:t>
            </a:r>
            <a:r>
              <a:rPr lang="el-GR" altLang="bg-BG" b="1" smtClean="0"/>
              <a:t>χ</a:t>
            </a:r>
            <a:r>
              <a:rPr lang="en-US" altLang="bg-BG" b="1" baseline="30000" smtClean="0"/>
              <a:t>2</a:t>
            </a:r>
            <a:r>
              <a:rPr lang="en-US" altLang="bg-BG" b="1" smtClean="0"/>
              <a:t> test</a:t>
            </a:r>
          </a:p>
        </p:txBody>
      </p:sp>
      <p:sp>
        <p:nvSpPr>
          <p:cNvPr id="12291" name="Rectangle 3"/>
          <p:cNvSpPr>
            <a:spLocks noGrp="1" noChangeArrowheads="1"/>
          </p:cNvSpPr>
          <p:nvPr>
            <p:ph type="body" idx="4294967295"/>
          </p:nvPr>
        </p:nvSpPr>
        <p:spPr>
          <a:xfrm>
            <a:off x="381000" y="1447800"/>
            <a:ext cx="8229600" cy="5410200"/>
          </a:xfrm>
        </p:spPr>
        <p:txBody>
          <a:bodyPr/>
          <a:lstStyle/>
          <a:p>
            <a:pPr eaLnBrk="1" hangingPunct="1"/>
            <a:r>
              <a:rPr lang="en-US" altLang="bg-BG" sz="2400" b="1" dirty="0" smtClean="0"/>
              <a:t>Chi-square </a:t>
            </a:r>
            <a:r>
              <a:rPr lang="el-GR" altLang="bg-BG" sz="2400" b="1" dirty="0" smtClean="0"/>
              <a:t>χ</a:t>
            </a:r>
            <a:r>
              <a:rPr lang="en-US" altLang="bg-BG" sz="2400" b="1" baseline="30000" dirty="0" smtClean="0"/>
              <a:t>2</a:t>
            </a:r>
            <a:r>
              <a:rPr lang="en-US" altLang="bg-BG" sz="2400" b="1" dirty="0" smtClean="0"/>
              <a:t> test is used to check for an association between 2 categorical variables.</a:t>
            </a:r>
          </a:p>
          <a:p>
            <a:pPr lvl="1" eaLnBrk="1" hangingPunct="1">
              <a:buFontTx/>
              <a:buNone/>
            </a:pPr>
            <a:r>
              <a:rPr lang="en-US" altLang="bg-BG" sz="2400" dirty="0" smtClean="0"/>
              <a:t>   H</a:t>
            </a:r>
            <a:r>
              <a:rPr lang="en-US" altLang="bg-BG" sz="2400" baseline="-25000" dirty="0" smtClean="0"/>
              <a:t>0</a:t>
            </a:r>
            <a:r>
              <a:rPr lang="en-US" altLang="bg-BG" sz="2400" dirty="0" smtClean="0"/>
              <a:t>:  There is no association between the variables.</a:t>
            </a:r>
          </a:p>
          <a:p>
            <a:pPr lvl="1" eaLnBrk="1" hangingPunct="1">
              <a:buFontTx/>
              <a:buNone/>
            </a:pPr>
            <a:r>
              <a:rPr lang="en-US" altLang="bg-BG" sz="2400" dirty="0" smtClean="0"/>
              <a:t>   H</a:t>
            </a:r>
            <a:r>
              <a:rPr lang="en-US" altLang="bg-BG" sz="2400" baseline="-25000" dirty="0" smtClean="0"/>
              <a:t>A</a:t>
            </a:r>
            <a:r>
              <a:rPr lang="en-US" altLang="bg-BG" sz="2400" dirty="0" smtClean="0"/>
              <a:t>:  There is an association between the variables. </a:t>
            </a:r>
          </a:p>
          <a:p>
            <a:pPr eaLnBrk="1" hangingPunct="1"/>
            <a:r>
              <a:rPr lang="en-US" altLang="bg-BG" sz="2400" dirty="0" smtClean="0"/>
              <a:t>If two categorical variables are associated, it means </a:t>
            </a:r>
            <a:r>
              <a:rPr lang="en-US" altLang="bg-BG" sz="2400" b="1" dirty="0" smtClean="0"/>
              <a:t>the chance that an individual falls into a particular category for one variable depends upon the particular category they fall into for the other variable.</a:t>
            </a:r>
            <a:endParaRPr lang="en-US" altLang="bg-BG" sz="2400" dirty="0" smtClean="0"/>
          </a:p>
          <a:p>
            <a:pPr eaLnBrk="1" hangingPunct="1">
              <a:buFontTx/>
              <a:buNone/>
            </a:pPr>
            <a:endParaRPr lang="en-US" altLang="bg-BG" sz="2800" dirty="0" smtClean="0"/>
          </a:p>
        </p:txBody>
      </p:sp>
      <p:sp>
        <p:nvSpPr>
          <p:cNvPr id="4" name="Rectangle 2"/>
          <p:cNvSpPr txBox="1">
            <a:spLocks noChangeArrowheads="1"/>
          </p:cNvSpPr>
          <p:nvPr/>
        </p:nvSpPr>
        <p:spPr bwMode="auto">
          <a:xfrm>
            <a:off x="381000" y="5029200"/>
            <a:ext cx="8229600" cy="762000"/>
          </a:xfrm>
          <a:prstGeom prst="rect">
            <a:avLst/>
          </a:prstGeom>
          <a:noFill/>
          <a:ln>
            <a:noFill/>
          </a:ln>
          <a:effectLs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defRPr/>
            </a:pPr>
            <a:r>
              <a:rPr lang="en-US" altLang="bg-BG" b="1" kern="0" dirty="0" smtClean="0">
                <a:solidFill>
                  <a:srgbClr val="FF0000"/>
                </a:solidFill>
              </a:rPr>
              <a:t>Is there an association?</a:t>
            </a:r>
          </a:p>
        </p:txBody>
      </p:sp>
    </p:spTree>
    <p:extLst>
      <p:ext uri="{BB962C8B-B14F-4D97-AF65-F5344CB8AC3E}">
        <p14:creationId xmlns:p14="http://schemas.microsoft.com/office/powerpoint/2010/main" val="3427859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4294967295"/>
          </p:nvPr>
        </p:nvSpPr>
        <p:spPr>
          <a:xfrm>
            <a:off x="381000" y="1447800"/>
            <a:ext cx="8229600" cy="4286250"/>
          </a:xfrm>
        </p:spPr>
        <p:txBody>
          <a:bodyPr/>
          <a:lstStyle/>
          <a:p>
            <a:pPr eaLnBrk="1" hangingPunct="1">
              <a:lnSpc>
                <a:spcPct val="90000"/>
              </a:lnSpc>
              <a:defRPr/>
            </a:pPr>
            <a:r>
              <a:rPr lang="en-US" altLang="bg-BG" sz="2400" dirty="0" smtClean="0"/>
              <a:t>Let’s say that we want to determine if there is an association between </a:t>
            </a:r>
            <a:r>
              <a:rPr lang="en-US" altLang="bg-BG" sz="2400" i="1" dirty="0" smtClean="0"/>
              <a:t>Place of birth </a:t>
            </a:r>
            <a:r>
              <a:rPr lang="en-US" altLang="bg-BG" sz="2400" dirty="0" smtClean="0"/>
              <a:t>and </a:t>
            </a:r>
            <a:r>
              <a:rPr lang="en-US" altLang="bg-BG" sz="2400" i="1" dirty="0" smtClean="0"/>
              <a:t>Alcohol consumption</a:t>
            </a:r>
            <a:r>
              <a:rPr lang="en-US" altLang="bg-BG" sz="2400" dirty="0" smtClean="0"/>
              <a:t>.</a:t>
            </a:r>
          </a:p>
          <a:p>
            <a:pPr eaLnBrk="1" hangingPunct="1">
              <a:lnSpc>
                <a:spcPct val="90000"/>
              </a:lnSpc>
              <a:defRPr/>
            </a:pPr>
            <a:r>
              <a:rPr lang="en-US" altLang="bg-BG" sz="2400" dirty="0" smtClean="0"/>
              <a:t>When we test if there is an association between these two variables, we are trying to determine </a:t>
            </a:r>
            <a:r>
              <a:rPr lang="en-US" altLang="bg-BG" sz="2400" b="1" dirty="0" smtClean="0"/>
              <a:t>if coming from a particular area makes an individual more likely to consume alcohol</a:t>
            </a:r>
            <a:r>
              <a:rPr lang="en-US" altLang="bg-BG" sz="2400" dirty="0" smtClean="0"/>
              <a:t>.</a:t>
            </a:r>
          </a:p>
          <a:p>
            <a:pPr lvl="1" eaLnBrk="1" hangingPunct="1">
              <a:lnSpc>
                <a:spcPct val="90000"/>
              </a:lnSpc>
              <a:defRPr/>
            </a:pPr>
            <a:r>
              <a:rPr lang="en-US" altLang="bg-BG" sz="2400" dirty="0" smtClean="0"/>
              <a:t>If that is the case, then we can say that </a:t>
            </a:r>
            <a:r>
              <a:rPr lang="en-US" altLang="bg-BG" sz="2400" i="1" dirty="0" smtClean="0"/>
              <a:t>Place of birth </a:t>
            </a:r>
            <a:r>
              <a:rPr lang="en-US" altLang="bg-BG" sz="2400" dirty="0" smtClean="0"/>
              <a:t>and </a:t>
            </a:r>
            <a:r>
              <a:rPr lang="en-US" altLang="bg-BG" sz="2400" i="1" dirty="0" smtClean="0"/>
              <a:t>Alcohol consumption </a:t>
            </a:r>
            <a:r>
              <a:rPr lang="en-US" altLang="bg-BG" sz="2400" dirty="0" smtClean="0"/>
              <a:t>are </a:t>
            </a:r>
            <a:r>
              <a:rPr lang="en-US" altLang="bg-BG" sz="2400" b="1" i="1" dirty="0" smtClean="0">
                <a:solidFill>
                  <a:srgbClr val="FF0000"/>
                </a:solidFill>
              </a:rPr>
              <a:t>related</a:t>
            </a:r>
            <a:r>
              <a:rPr lang="en-US" altLang="bg-BG" sz="2400" dirty="0" smtClean="0">
                <a:solidFill>
                  <a:srgbClr val="FF0000"/>
                </a:solidFill>
              </a:rPr>
              <a:t> </a:t>
            </a:r>
            <a:r>
              <a:rPr lang="en-US" altLang="bg-BG" sz="2400" dirty="0" smtClean="0"/>
              <a:t>or</a:t>
            </a:r>
            <a:r>
              <a:rPr lang="en-US" altLang="bg-BG" sz="2400" dirty="0" smtClean="0">
                <a:solidFill>
                  <a:srgbClr val="FF0000"/>
                </a:solidFill>
              </a:rPr>
              <a:t> </a:t>
            </a:r>
            <a:r>
              <a:rPr lang="en-US" altLang="bg-BG" sz="2400" b="1" i="1" dirty="0" smtClean="0">
                <a:solidFill>
                  <a:srgbClr val="FF0000"/>
                </a:solidFill>
              </a:rPr>
              <a:t>associated</a:t>
            </a:r>
            <a:r>
              <a:rPr lang="en-US" altLang="bg-BG" sz="2400" dirty="0" smtClean="0">
                <a:solidFill>
                  <a:srgbClr val="FF0000"/>
                </a:solidFill>
              </a:rPr>
              <a:t>.</a:t>
            </a:r>
          </a:p>
          <a:p>
            <a:pPr eaLnBrk="1" hangingPunct="1">
              <a:lnSpc>
                <a:spcPct val="90000"/>
              </a:lnSpc>
              <a:defRPr/>
            </a:pPr>
            <a:r>
              <a:rPr lang="en-US" altLang="bg-BG" sz="2400" dirty="0" smtClean="0"/>
              <a:t>Assumptions:</a:t>
            </a:r>
          </a:p>
          <a:p>
            <a:pPr marL="765175" lvl="1" indent="-282575" eaLnBrk="1" hangingPunct="1">
              <a:defRPr/>
            </a:pPr>
            <a:r>
              <a:rPr lang="en-CA" altLang="bg-BG" sz="2400" dirty="0" smtClean="0"/>
              <a:t>A large sample of independent observations;</a:t>
            </a:r>
          </a:p>
          <a:p>
            <a:pPr marL="765175" lvl="1" indent="-282575" eaLnBrk="1" hangingPunct="1">
              <a:defRPr/>
            </a:pPr>
            <a:r>
              <a:rPr lang="en-US" altLang="bg-BG" sz="2400" dirty="0" smtClean="0"/>
              <a:t>All expected counts should be ≥ 1 (no </a:t>
            </a:r>
            <a:r>
              <a:rPr lang="en-US" altLang="bg-BG" sz="2400" dirty="0" err="1" smtClean="0"/>
              <a:t>zeros</a:t>
            </a:r>
            <a:r>
              <a:rPr lang="en-US" altLang="bg-BG" sz="2400" dirty="0" smtClean="0"/>
              <a:t>);</a:t>
            </a:r>
          </a:p>
          <a:p>
            <a:pPr marL="765175" lvl="1" indent="-282575" eaLnBrk="1" hangingPunct="1">
              <a:defRPr/>
            </a:pPr>
            <a:r>
              <a:rPr lang="en-US" altLang="bg-BG" sz="2400" dirty="0" smtClean="0"/>
              <a:t>At least 80% of expected counts should ≥ 5.</a:t>
            </a:r>
          </a:p>
          <a:p>
            <a:pPr eaLnBrk="1" hangingPunct="1">
              <a:lnSpc>
                <a:spcPct val="90000"/>
              </a:lnSpc>
              <a:buFontTx/>
              <a:buNone/>
              <a:defRPr/>
            </a:pPr>
            <a:endParaRPr lang="en-US" altLang="bg-BG" dirty="0" smtClean="0"/>
          </a:p>
        </p:txBody>
      </p:sp>
      <p:sp>
        <p:nvSpPr>
          <p:cNvPr id="13315" name="Rectangle 2"/>
          <p:cNvSpPr txBox="1">
            <a:spLocks noChangeArrowheads="1"/>
          </p:cNvSpPr>
          <p:nvPr/>
        </p:nvSpPr>
        <p:spPr bwMode="auto">
          <a:xfrm>
            <a:off x="381000" y="381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400" b="1">
                <a:solidFill>
                  <a:schemeClr val="tx2"/>
                </a:solidFill>
              </a:rPr>
              <a:t>Chi-square </a:t>
            </a:r>
            <a:r>
              <a:rPr lang="el-GR" altLang="bg-BG" sz="4400" b="1">
                <a:solidFill>
                  <a:schemeClr val="tx2"/>
                </a:solidFill>
              </a:rPr>
              <a:t>χ</a:t>
            </a:r>
            <a:r>
              <a:rPr lang="en-US" altLang="bg-BG" sz="4400" b="1" baseline="30000">
                <a:solidFill>
                  <a:schemeClr val="tx2"/>
                </a:solidFill>
              </a:rPr>
              <a:t>2</a:t>
            </a:r>
            <a:r>
              <a:rPr lang="en-US" altLang="bg-BG" sz="4400" b="1">
                <a:solidFill>
                  <a:schemeClr val="tx2"/>
                </a:solidFill>
              </a:rPr>
              <a:t> test</a:t>
            </a:r>
          </a:p>
        </p:txBody>
      </p:sp>
    </p:spTree>
    <p:extLst>
      <p:ext uri="{BB962C8B-B14F-4D97-AF65-F5344CB8AC3E}">
        <p14:creationId xmlns:p14="http://schemas.microsoft.com/office/powerpoint/2010/main" val="1508297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sz="half" idx="4294967295"/>
          </p:nvPr>
        </p:nvSpPr>
        <p:spPr>
          <a:xfrm>
            <a:off x="304800" y="1435100"/>
            <a:ext cx="8686800" cy="2281238"/>
          </a:xfrm>
        </p:spPr>
        <p:txBody>
          <a:bodyPr/>
          <a:lstStyle/>
          <a:p>
            <a:pPr eaLnBrk="1" hangingPunct="1">
              <a:lnSpc>
                <a:spcPct val="80000"/>
              </a:lnSpc>
            </a:pPr>
            <a:endParaRPr lang="en-US" altLang="bg-BG" sz="500" dirty="0" smtClean="0"/>
          </a:p>
          <a:p>
            <a:pPr eaLnBrk="1" hangingPunct="1">
              <a:lnSpc>
                <a:spcPct val="80000"/>
              </a:lnSpc>
            </a:pPr>
            <a:r>
              <a:rPr lang="en-US" altLang="bg-BG" sz="2400" dirty="0" smtClean="0"/>
              <a:t>The following table presents the data on place of birth and alcohol consumption.</a:t>
            </a:r>
          </a:p>
          <a:p>
            <a:pPr eaLnBrk="1" hangingPunct="1">
              <a:lnSpc>
                <a:spcPct val="80000"/>
              </a:lnSpc>
            </a:pPr>
            <a:r>
              <a:rPr lang="en-US" altLang="bg-BG" sz="2400" dirty="0" smtClean="0"/>
              <a:t>The two variables of interest, place of birth and alcohol consumption, have </a:t>
            </a:r>
            <a:r>
              <a:rPr lang="en-US" altLang="bg-BG" sz="2400" i="1" dirty="0" smtClean="0"/>
              <a:t>r </a:t>
            </a:r>
            <a:r>
              <a:rPr lang="en-US" altLang="bg-BG" sz="2400" dirty="0" smtClean="0"/>
              <a:t>= 4 and </a:t>
            </a:r>
            <a:r>
              <a:rPr lang="en-US" altLang="bg-BG" sz="2400" i="1" dirty="0" smtClean="0"/>
              <a:t>c </a:t>
            </a:r>
            <a:r>
              <a:rPr lang="en-US" altLang="bg-BG" sz="2400" dirty="0" smtClean="0"/>
              <a:t>= 2, resulting in 4 x 2 = 8 combinations of categories.</a:t>
            </a:r>
          </a:p>
        </p:txBody>
      </p:sp>
      <p:graphicFrame>
        <p:nvGraphicFramePr>
          <p:cNvPr id="304132" name="Group 4"/>
          <p:cNvGraphicFramePr>
            <a:graphicFrameLocks noGrp="1"/>
          </p:cNvGraphicFramePr>
          <p:nvPr>
            <p:ph sz="half" idx="4294967295"/>
          </p:nvPr>
        </p:nvGraphicFramePr>
        <p:xfrm>
          <a:off x="611188" y="3573463"/>
          <a:ext cx="8064500" cy="3052764"/>
        </p:xfrm>
        <a:graphic>
          <a:graphicData uri="http://schemas.openxmlformats.org/drawingml/2006/table">
            <a:tbl>
              <a:tblPr/>
              <a:tblGrid>
                <a:gridCol w="2687637"/>
                <a:gridCol w="2689225"/>
                <a:gridCol w="2687638"/>
              </a:tblGrid>
              <a:tr h="6111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Place of birth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Alcohol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No alcohol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Big city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620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Rural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240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Small town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29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Suburban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65" name="Rectangle 2"/>
          <p:cNvSpPr txBox="1">
            <a:spLocks noChangeArrowheads="1"/>
          </p:cNvSpPr>
          <p:nvPr/>
        </p:nvSpPr>
        <p:spPr bwMode="auto">
          <a:xfrm>
            <a:off x="381000" y="381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400" b="1">
                <a:solidFill>
                  <a:schemeClr val="tx2"/>
                </a:solidFill>
              </a:rPr>
              <a:t>Chi-square </a:t>
            </a:r>
            <a:r>
              <a:rPr lang="el-GR" altLang="bg-BG" sz="4400" b="1">
                <a:solidFill>
                  <a:schemeClr val="tx2"/>
                </a:solidFill>
              </a:rPr>
              <a:t>χ</a:t>
            </a:r>
            <a:r>
              <a:rPr lang="en-US" altLang="bg-BG" sz="4400" b="1" baseline="30000">
                <a:solidFill>
                  <a:schemeClr val="tx2"/>
                </a:solidFill>
              </a:rPr>
              <a:t>2</a:t>
            </a:r>
            <a:r>
              <a:rPr lang="en-US" altLang="bg-BG" sz="4400" b="1">
                <a:solidFill>
                  <a:schemeClr val="tx2"/>
                </a:solidFill>
              </a:rPr>
              <a:t> test</a:t>
            </a:r>
          </a:p>
        </p:txBody>
      </p:sp>
    </p:spTree>
    <p:extLst>
      <p:ext uri="{BB962C8B-B14F-4D97-AF65-F5344CB8AC3E}">
        <p14:creationId xmlns:p14="http://schemas.microsoft.com/office/powerpoint/2010/main" val="1523880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sz="half" idx="4294967295"/>
          </p:nvPr>
        </p:nvSpPr>
        <p:spPr>
          <a:xfrm>
            <a:off x="228600" y="1447800"/>
            <a:ext cx="8610600" cy="3810000"/>
          </a:xfrm>
        </p:spPr>
        <p:txBody>
          <a:bodyPr/>
          <a:lstStyle/>
          <a:p>
            <a:pPr eaLnBrk="1" hangingPunct="1"/>
            <a:r>
              <a:rPr lang="en-US" altLang="bg-BG" sz="2400" smtClean="0"/>
              <a:t>For i taking values from 1 to </a:t>
            </a:r>
            <a:r>
              <a:rPr lang="en-US" altLang="bg-BG" sz="2400" i="1" smtClean="0"/>
              <a:t>r</a:t>
            </a:r>
            <a:r>
              <a:rPr lang="en-US" altLang="bg-BG" sz="2400" smtClean="0"/>
              <a:t> (number of rows) and j taking values from 1 to </a:t>
            </a:r>
            <a:r>
              <a:rPr lang="en-US" altLang="bg-BG" sz="2400" i="1" smtClean="0"/>
              <a:t>c</a:t>
            </a:r>
            <a:r>
              <a:rPr lang="en-US" altLang="bg-BG" sz="2400" smtClean="0"/>
              <a:t> (number of columns), denote: </a:t>
            </a:r>
          </a:p>
          <a:p>
            <a:pPr lvl="1" eaLnBrk="1" hangingPunct="1">
              <a:buFontTx/>
              <a:buNone/>
            </a:pPr>
            <a:r>
              <a:rPr lang="en-US" altLang="bg-BG" sz="2400" i="1" smtClean="0"/>
              <a:t>R</a:t>
            </a:r>
            <a:r>
              <a:rPr lang="en-US" altLang="bg-BG" sz="2400" i="1" baseline="-25000" smtClean="0"/>
              <a:t>i</a:t>
            </a:r>
            <a:r>
              <a:rPr lang="en-US" altLang="bg-BG" sz="2400" smtClean="0"/>
              <a:t> = total count of observations in the i</a:t>
            </a:r>
            <a:r>
              <a:rPr lang="en-US" altLang="bg-BG" sz="2400" i="1" smtClean="0"/>
              <a:t>-</a:t>
            </a:r>
            <a:r>
              <a:rPr lang="en-US" altLang="bg-BG" sz="2400" smtClean="0"/>
              <a:t>th row. </a:t>
            </a:r>
          </a:p>
          <a:p>
            <a:pPr lvl="1" eaLnBrk="1" hangingPunct="1">
              <a:buFontTx/>
              <a:buNone/>
            </a:pPr>
            <a:r>
              <a:rPr lang="en-US" altLang="bg-BG" sz="2400" i="1" smtClean="0"/>
              <a:t>C</a:t>
            </a:r>
            <a:r>
              <a:rPr lang="en-US" altLang="bg-BG" sz="2400" i="1" baseline="-25000" smtClean="0"/>
              <a:t>j</a:t>
            </a:r>
            <a:r>
              <a:rPr lang="en-US" altLang="bg-BG" sz="2400" smtClean="0"/>
              <a:t> = total count of observations in the j</a:t>
            </a:r>
            <a:r>
              <a:rPr lang="en-US" altLang="bg-BG" sz="2400" i="1" smtClean="0"/>
              <a:t>-</a:t>
            </a:r>
            <a:r>
              <a:rPr lang="en-US" altLang="bg-BG" sz="2400" smtClean="0"/>
              <a:t>th column.</a:t>
            </a:r>
          </a:p>
          <a:p>
            <a:pPr lvl="1" eaLnBrk="1" hangingPunct="1">
              <a:buFontTx/>
              <a:buNone/>
            </a:pPr>
            <a:r>
              <a:rPr lang="en-US" altLang="bg-BG" sz="2400" smtClean="0"/>
              <a:t>O</a:t>
            </a:r>
            <a:r>
              <a:rPr lang="en-US" altLang="bg-BG" sz="2400" baseline="-25000" smtClean="0"/>
              <a:t>ij</a:t>
            </a:r>
            <a:r>
              <a:rPr lang="en-US" altLang="bg-BG" sz="2400" smtClean="0"/>
              <a:t> = </a:t>
            </a:r>
            <a:r>
              <a:rPr lang="en-US" altLang="bg-BG" sz="2400" b="1" smtClean="0"/>
              <a:t>observed count</a:t>
            </a:r>
            <a:r>
              <a:rPr lang="en-US" altLang="bg-BG" sz="2400" smtClean="0"/>
              <a:t> for the cell in the i-th row and the   j-th column. </a:t>
            </a:r>
          </a:p>
          <a:p>
            <a:pPr lvl="1" eaLnBrk="1" hangingPunct="1">
              <a:buFontTx/>
              <a:buNone/>
            </a:pPr>
            <a:r>
              <a:rPr lang="en-US" altLang="bg-BG" sz="2400" smtClean="0"/>
              <a:t>E</a:t>
            </a:r>
            <a:r>
              <a:rPr lang="en-US" altLang="bg-BG" sz="2400" baseline="-25000" smtClean="0"/>
              <a:t>ij</a:t>
            </a:r>
            <a:r>
              <a:rPr lang="en-US" altLang="bg-BG" sz="2400" smtClean="0"/>
              <a:t> = </a:t>
            </a:r>
            <a:r>
              <a:rPr lang="en-US" altLang="bg-BG" sz="2400" b="1" smtClean="0"/>
              <a:t>expected count</a:t>
            </a:r>
            <a:r>
              <a:rPr lang="en-US" altLang="bg-BG" sz="2400" smtClean="0"/>
              <a:t> for the cell in the i-th row and the j-th column if the two variables were independent, i.e if H</a:t>
            </a:r>
            <a:r>
              <a:rPr lang="en-US" altLang="bg-BG" sz="2400" baseline="-25000" smtClean="0"/>
              <a:t>0</a:t>
            </a:r>
            <a:r>
              <a:rPr lang="en-US" altLang="bg-BG" sz="2400" smtClean="0"/>
              <a:t> was true. These counts are calculated as</a:t>
            </a:r>
          </a:p>
          <a:p>
            <a:pPr lvl="1" eaLnBrk="1" hangingPunct="1"/>
            <a:endParaRPr lang="en-US" altLang="bg-BG" sz="2400" smtClean="0"/>
          </a:p>
        </p:txBody>
      </p:sp>
      <p:graphicFrame>
        <p:nvGraphicFramePr>
          <p:cNvPr id="15363" name="Object 3"/>
          <p:cNvGraphicFramePr>
            <a:graphicFrameLocks noGrp="1" noChangeAspect="1"/>
          </p:cNvGraphicFramePr>
          <p:nvPr>
            <p:ph sz="half" idx="4294967295"/>
          </p:nvPr>
        </p:nvGraphicFramePr>
        <p:xfrm>
          <a:off x="323850" y="5300663"/>
          <a:ext cx="8621713" cy="1038225"/>
        </p:xfrm>
        <a:graphic>
          <a:graphicData uri="http://schemas.openxmlformats.org/presentationml/2006/ole">
            <mc:AlternateContent xmlns:mc="http://schemas.openxmlformats.org/markup-compatibility/2006">
              <mc:Choice xmlns:v="urn:schemas-microsoft-com:vml" Requires="v">
                <p:oleObj spid="_x0000_s64526" name="Equation" r:id="rId3" imgW="3556000" imgH="444500" progId="Equation.3">
                  <p:embed/>
                </p:oleObj>
              </mc:Choice>
              <mc:Fallback>
                <p:oleObj name="Equation" r:id="rId3" imgW="3556000" imgH="444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5300663"/>
                        <a:ext cx="8621713"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4" name="Rectangle 2"/>
          <p:cNvSpPr txBox="1">
            <a:spLocks noChangeArrowheads="1"/>
          </p:cNvSpPr>
          <p:nvPr/>
        </p:nvSpPr>
        <p:spPr bwMode="auto">
          <a:xfrm>
            <a:off x="381000" y="381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400" b="1">
                <a:solidFill>
                  <a:schemeClr val="tx2"/>
                </a:solidFill>
              </a:rPr>
              <a:t>Expected counts</a:t>
            </a:r>
          </a:p>
        </p:txBody>
      </p:sp>
    </p:spTree>
    <p:extLst>
      <p:ext uri="{BB962C8B-B14F-4D97-AF65-F5344CB8AC3E}">
        <p14:creationId xmlns:p14="http://schemas.microsoft.com/office/powerpoint/2010/main" val="39264875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sz="half" idx="4294967295"/>
          </p:nvPr>
        </p:nvSpPr>
        <p:spPr>
          <a:xfrm>
            <a:off x="971550" y="4572000"/>
            <a:ext cx="7924800" cy="1981200"/>
          </a:xfrm>
        </p:spPr>
        <p:txBody>
          <a:bodyPr/>
          <a:lstStyle/>
          <a:p>
            <a:pPr eaLnBrk="1" hangingPunct="1">
              <a:buFontTx/>
              <a:buNone/>
            </a:pPr>
            <a:r>
              <a:rPr lang="en-US" altLang="bg-BG" sz="2400" smtClean="0"/>
              <a:t>E</a:t>
            </a:r>
            <a:r>
              <a:rPr lang="en-US" altLang="bg-BG" sz="2400" baseline="-25000" smtClean="0"/>
              <a:t>11 </a:t>
            </a:r>
            <a:r>
              <a:rPr lang="en-US" altLang="bg-BG" sz="2400" smtClean="0"/>
              <a:t>= (695 x 1180) / 1363 	E</a:t>
            </a:r>
            <a:r>
              <a:rPr lang="en-US" altLang="bg-BG" sz="2400" baseline="-25000" smtClean="0"/>
              <a:t>12 </a:t>
            </a:r>
            <a:r>
              <a:rPr lang="en-US" altLang="bg-BG" sz="2400" smtClean="0"/>
              <a:t>= (695 x 183) / 1363</a:t>
            </a:r>
          </a:p>
          <a:p>
            <a:pPr eaLnBrk="1" hangingPunct="1">
              <a:buFontTx/>
              <a:buNone/>
            </a:pPr>
            <a:r>
              <a:rPr lang="en-US" altLang="bg-BG" sz="2400" smtClean="0"/>
              <a:t>E</a:t>
            </a:r>
            <a:r>
              <a:rPr lang="en-US" altLang="bg-BG" sz="2400" baseline="-25000" smtClean="0"/>
              <a:t>21 </a:t>
            </a:r>
            <a:r>
              <a:rPr lang="en-US" altLang="bg-BG" sz="2400" smtClean="0"/>
              <a:t>= (281 x 1180) / 1363 	E</a:t>
            </a:r>
            <a:r>
              <a:rPr lang="en-US" altLang="bg-BG" sz="2400" baseline="-25000" smtClean="0"/>
              <a:t>22 </a:t>
            </a:r>
            <a:r>
              <a:rPr lang="en-US" altLang="bg-BG" sz="2400" smtClean="0"/>
              <a:t>= (281 x 183) / 1363</a:t>
            </a:r>
          </a:p>
          <a:p>
            <a:pPr eaLnBrk="1" hangingPunct="1">
              <a:buFontTx/>
              <a:buNone/>
            </a:pPr>
            <a:r>
              <a:rPr lang="en-US" altLang="bg-BG" sz="2400" smtClean="0"/>
              <a:t>E</a:t>
            </a:r>
            <a:r>
              <a:rPr lang="en-US" altLang="bg-BG" sz="2400" baseline="-25000" smtClean="0"/>
              <a:t>31 </a:t>
            </a:r>
            <a:r>
              <a:rPr lang="en-US" altLang="bg-BG" sz="2400" smtClean="0"/>
              <a:t>= (159 x 1180) / 1363 	E</a:t>
            </a:r>
            <a:r>
              <a:rPr lang="en-US" altLang="bg-BG" sz="2400" baseline="-25000" smtClean="0"/>
              <a:t>32 </a:t>
            </a:r>
            <a:r>
              <a:rPr lang="en-US" altLang="bg-BG" sz="2400" smtClean="0"/>
              <a:t>= (159 x 183) / 1363</a:t>
            </a:r>
          </a:p>
          <a:p>
            <a:pPr eaLnBrk="1" hangingPunct="1">
              <a:buFontTx/>
              <a:buNone/>
            </a:pPr>
            <a:r>
              <a:rPr lang="en-US" altLang="bg-BG" sz="2400" smtClean="0"/>
              <a:t>E</a:t>
            </a:r>
            <a:r>
              <a:rPr lang="en-US" altLang="bg-BG" sz="2400" baseline="-25000" smtClean="0"/>
              <a:t>41 </a:t>
            </a:r>
            <a:r>
              <a:rPr lang="en-US" altLang="bg-BG" sz="2400" smtClean="0"/>
              <a:t>= (228 x 1180) / 1363 	E</a:t>
            </a:r>
            <a:r>
              <a:rPr lang="en-US" altLang="bg-BG" sz="2400" baseline="-25000" smtClean="0"/>
              <a:t>42 </a:t>
            </a:r>
            <a:r>
              <a:rPr lang="en-US" altLang="bg-BG" sz="2400" smtClean="0"/>
              <a:t>= (228 x 183) / 1363</a:t>
            </a:r>
            <a:endParaRPr lang="en-US" altLang="bg-BG" sz="2800" smtClean="0"/>
          </a:p>
        </p:txBody>
      </p:sp>
      <p:graphicFrame>
        <p:nvGraphicFramePr>
          <p:cNvPr id="307204" name="Group 4"/>
          <p:cNvGraphicFramePr>
            <a:graphicFrameLocks noGrp="1"/>
          </p:cNvGraphicFramePr>
          <p:nvPr>
            <p:ph sz="half" idx="4294967295"/>
          </p:nvPr>
        </p:nvGraphicFramePr>
        <p:xfrm>
          <a:off x="1042988" y="1447800"/>
          <a:ext cx="6869112" cy="2819400"/>
        </p:xfrm>
        <a:graphic>
          <a:graphicData uri="http://schemas.openxmlformats.org/drawingml/2006/table">
            <a:tbl>
              <a:tblPr/>
              <a:tblGrid>
                <a:gridCol w="1717675"/>
                <a:gridCol w="1717675"/>
                <a:gridCol w="1716087"/>
                <a:gridCol w="1717675"/>
              </a:tblGrid>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Place of birth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16A9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Alcohol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16A9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No alcohol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16A9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16A9C"/>
                    </a:solid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Big city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16A9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O</a:t>
                      </a:r>
                      <a:r>
                        <a:rPr kumimoji="0" lang="en-US" sz="1800" b="1" i="0" u="none" strike="noStrike" cap="none" normalizeH="0" baseline="-25000" dirty="0" smtClean="0">
                          <a:ln>
                            <a:noFill/>
                          </a:ln>
                          <a:solidFill>
                            <a:schemeClr val="tx1"/>
                          </a:solidFill>
                          <a:effectLst/>
                          <a:latin typeface="Arial" charset="0"/>
                          <a:cs typeface="Arial" charset="0"/>
                        </a:rPr>
                        <a:t>11 </a:t>
                      </a:r>
                      <a:r>
                        <a:rPr kumimoji="0" lang="en-US" sz="1800" b="1" i="0" u="none" strike="noStrike" cap="none" normalizeH="0" baseline="0" dirty="0" smtClean="0">
                          <a:ln>
                            <a:noFill/>
                          </a:ln>
                          <a:solidFill>
                            <a:schemeClr val="tx1"/>
                          </a:solidFill>
                          <a:effectLst/>
                          <a:latin typeface="Arial" charset="0"/>
                          <a:cs typeface="Arial" charset="0"/>
                        </a:rPr>
                        <a:t>= 620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O</a:t>
                      </a:r>
                      <a:r>
                        <a:rPr kumimoji="0" lang="en-US" sz="1800" b="1" i="0" u="none" strike="noStrike" cap="none" normalizeH="0" baseline="-25000" dirty="0" smtClean="0">
                          <a:ln>
                            <a:noFill/>
                          </a:ln>
                          <a:solidFill>
                            <a:schemeClr val="tx1"/>
                          </a:solidFill>
                          <a:effectLst/>
                          <a:latin typeface="Arial" charset="0"/>
                          <a:cs typeface="Arial" charset="0"/>
                        </a:rPr>
                        <a:t>12 </a:t>
                      </a:r>
                      <a:r>
                        <a:rPr kumimoji="0" lang="en-US" sz="1800" b="1" i="0" u="none" strike="noStrike" cap="none" normalizeH="0" baseline="0" dirty="0" smtClean="0">
                          <a:ln>
                            <a:noFill/>
                          </a:ln>
                          <a:solidFill>
                            <a:schemeClr val="tx1"/>
                          </a:solidFill>
                          <a:effectLst/>
                          <a:latin typeface="Arial" charset="0"/>
                          <a:cs typeface="Arial" charset="0"/>
                        </a:rPr>
                        <a:t>= 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R</a:t>
                      </a:r>
                      <a:r>
                        <a:rPr kumimoji="0" lang="en-US" sz="1800" b="1" i="0" u="none" strike="noStrike" cap="none" normalizeH="0" baseline="-25000" dirty="0" smtClean="0">
                          <a:ln>
                            <a:noFill/>
                          </a:ln>
                          <a:solidFill>
                            <a:schemeClr val="tx1"/>
                          </a:solidFill>
                          <a:effectLst/>
                          <a:latin typeface="Arial" charset="0"/>
                          <a:cs typeface="Arial" charset="0"/>
                        </a:rPr>
                        <a:t>1 </a:t>
                      </a:r>
                      <a:r>
                        <a:rPr kumimoji="0" lang="en-US" sz="1800" b="1" i="0" u="none" strike="noStrike" cap="none" normalizeH="0" baseline="0" dirty="0" smtClean="0">
                          <a:ln>
                            <a:noFill/>
                          </a:ln>
                          <a:solidFill>
                            <a:schemeClr val="tx1"/>
                          </a:solidFill>
                          <a:effectLst/>
                          <a:latin typeface="Arial" charset="0"/>
                          <a:cs typeface="Arial" charset="0"/>
                        </a:rPr>
                        <a:t>= 695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781AB"/>
                    </a:solid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Rural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16A9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O</a:t>
                      </a:r>
                      <a:r>
                        <a:rPr kumimoji="0" lang="en-US" sz="1800" b="1" i="0" u="none" strike="noStrike" cap="none" normalizeH="0" baseline="-25000" smtClean="0">
                          <a:ln>
                            <a:noFill/>
                          </a:ln>
                          <a:solidFill>
                            <a:schemeClr val="tx1"/>
                          </a:solidFill>
                          <a:effectLst/>
                          <a:latin typeface="Arial" charset="0"/>
                          <a:cs typeface="Arial" charset="0"/>
                        </a:rPr>
                        <a:t>21 </a:t>
                      </a:r>
                      <a:r>
                        <a:rPr kumimoji="0" lang="en-US" sz="1800" b="1" i="0" u="none" strike="noStrike" cap="none" normalizeH="0" baseline="0" smtClean="0">
                          <a:ln>
                            <a:noFill/>
                          </a:ln>
                          <a:solidFill>
                            <a:schemeClr val="tx1"/>
                          </a:solidFill>
                          <a:effectLst/>
                          <a:latin typeface="Arial" charset="0"/>
                          <a:cs typeface="Arial" charset="0"/>
                        </a:rPr>
                        <a:t>= 240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O</a:t>
                      </a:r>
                      <a:r>
                        <a:rPr kumimoji="0" lang="en-US" sz="1800" b="1" i="0" u="none" strike="noStrike" cap="none" normalizeH="0" baseline="-25000" dirty="0" smtClean="0">
                          <a:ln>
                            <a:noFill/>
                          </a:ln>
                          <a:solidFill>
                            <a:schemeClr val="tx1"/>
                          </a:solidFill>
                          <a:effectLst/>
                          <a:latin typeface="Arial" charset="0"/>
                          <a:cs typeface="Arial" charset="0"/>
                        </a:rPr>
                        <a:t>22 </a:t>
                      </a:r>
                      <a:r>
                        <a:rPr kumimoji="0" lang="en-US" sz="1800" b="1" i="0" u="none" strike="noStrike" cap="none" normalizeH="0" baseline="0" dirty="0" smtClean="0">
                          <a:ln>
                            <a:noFill/>
                          </a:ln>
                          <a:solidFill>
                            <a:schemeClr val="tx1"/>
                          </a:solidFill>
                          <a:effectLst/>
                          <a:latin typeface="Arial" charset="0"/>
                          <a:cs typeface="Arial" charset="0"/>
                        </a:rPr>
                        <a:t>= 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R</a:t>
                      </a:r>
                      <a:r>
                        <a:rPr kumimoji="0" lang="en-US" sz="1800" b="1" i="0" u="none" strike="noStrike" cap="none" normalizeH="0" baseline="-25000" dirty="0" smtClean="0">
                          <a:ln>
                            <a:noFill/>
                          </a:ln>
                          <a:solidFill>
                            <a:schemeClr val="tx1"/>
                          </a:solidFill>
                          <a:effectLst/>
                          <a:latin typeface="Arial" charset="0"/>
                          <a:cs typeface="Arial" charset="0"/>
                        </a:rPr>
                        <a:t>2 </a:t>
                      </a:r>
                      <a:r>
                        <a:rPr kumimoji="0" lang="en-US" sz="1800" b="1" i="0" u="none" strike="noStrike" cap="none" normalizeH="0" baseline="0" dirty="0" smtClean="0">
                          <a:ln>
                            <a:noFill/>
                          </a:ln>
                          <a:solidFill>
                            <a:schemeClr val="tx1"/>
                          </a:solidFill>
                          <a:effectLst/>
                          <a:latin typeface="Arial" charset="0"/>
                          <a:cs typeface="Arial" charset="0"/>
                        </a:rPr>
                        <a:t>= 281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781AB"/>
                    </a:solid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Small town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16A9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O</a:t>
                      </a:r>
                      <a:r>
                        <a:rPr kumimoji="0" lang="en-US" sz="1800" b="1" i="0" u="none" strike="noStrike" cap="none" normalizeH="0" baseline="-25000" smtClean="0">
                          <a:ln>
                            <a:noFill/>
                          </a:ln>
                          <a:solidFill>
                            <a:schemeClr val="tx1"/>
                          </a:solidFill>
                          <a:effectLst/>
                          <a:latin typeface="Arial" charset="0"/>
                          <a:cs typeface="Arial" charset="0"/>
                        </a:rPr>
                        <a:t>31 </a:t>
                      </a:r>
                      <a:r>
                        <a:rPr kumimoji="0" lang="en-US" sz="1800" b="1" i="0" u="none" strike="noStrike" cap="none" normalizeH="0" baseline="0" smtClean="0">
                          <a:ln>
                            <a:noFill/>
                          </a:ln>
                          <a:solidFill>
                            <a:schemeClr val="tx1"/>
                          </a:solidFill>
                          <a:effectLst/>
                          <a:latin typeface="Arial" charset="0"/>
                          <a:cs typeface="Arial" charset="0"/>
                        </a:rPr>
                        <a:t>= 130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O</a:t>
                      </a:r>
                      <a:r>
                        <a:rPr kumimoji="0" lang="en-US" sz="1800" b="1" i="0" u="none" strike="noStrike" cap="none" normalizeH="0" baseline="-25000" dirty="0" smtClean="0">
                          <a:ln>
                            <a:noFill/>
                          </a:ln>
                          <a:solidFill>
                            <a:schemeClr val="tx1"/>
                          </a:solidFill>
                          <a:effectLst/>
                          <a:latin typeface="Arial" charset="0"/>
                          <a:cs typeface="Arial" charset="0"/>
                        </a:rPr>
                        <a:t>32 </a:t>
                      </a:r>
                      <a:r>
                        <a:rPr kumimoji="0" lang="en-US" sz="1800" b="1" i="0" u="none" strike="noStrike" cap="none" normalizeH="0" baseline="0" dirty="0" smtClean="0">
                          <a:ln>
                            <a:noFill/>
                          </a:ln>
                          <a:solidFill>
                            <a:schemeClr val="tx1"/>
                          </a:solidFill>
                          <a:effectLst/>
                          <a:latin typeface="Arial" charset="0"/>
                          <a:cs typeface="Arial" charset="0"/>
                        </a:rPr>
                        <a:t>= 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R</a:t>
                      </a:r>
                      <a:r>
                        <a:rPr kumimoji="0" lang="en-US" sz="1800" b="1" i="0" u="none" strike="noStrike" cap="none" normalizeH="0" baseline="-25000" dirty="0" smtClean="0">
                          <a:ln>
                            <a:noFill/>
                          </a:ln>
                          <a:solidFill>
                            <a:schemeClr val="tx1"/>
                          </a:solidFill>
                          <a:effectLst/>
                          <a:latin typeface="Arial" charset="0"/>
                          <a:cs typeface="Arial" charset="0"/>
                        </a:rPr>
                        <a:t>3 </a:t>
                      </a:r>
                      <a:r>
                        <a:rPr kumimoji="0" lang="en-US" sz="1800" b="1" i="0" u="none" strike="noStrike" cap="none" normalizeH="0" baseline="0" dirty="0" smtClean="0">
                          <a:ln>
                            <a:noFill/>
                          </a:ln>
                          <a:solidFill>
                            <a:schemeClr val="tx1"/>
                          </a:solidFill>
                          <a:effectLst/>
                          <a:latin typeface="Arial" charset="0"/>
                          <a:cs typeface="Arial" charset="0"/>
                        </a:rPr>
                        <a:t>= 159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781AB"/>
                    </a:solid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Suburb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16A9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O</a:t>
                      </a:r>
                      <a:r>
                        <a:rPr kumimoji="0" lang="en-US" sz="1800" b="1" i="0" u="none" strike="noStrike" cap="none" normalizeH="0" baseline="-25000" smtClean="0">
                          <a:ln>
                            <a:noFill/>
                          </a:ln>
                          <a:solidFill>
                            <a:schemeClr val="tx1"/>
                          </a:solidFill>
                          <a:effectLst/>
                          <a:latin typeface="Arial" charset="0"/>
                          <a:cs typeface="Arial" charset="0"/>
                        </a:rPr>
                        <a:t>41 </a:t>
                      </a:r>
                      <a:r>
                        <a:rPr kumimoji="0" lang="en-US" sz="1800" b="1" i="0" u="none" strike="noStrike" cap="none" normalizeH="0" baseline="0" smtClean="0">
                          <a:ln>
                            <a:noFill/>
                          </a:ln>
                          <a:solidFill>
                            <a:schemeClr val="tx1"/>
                          </a:solidFill>
                          <a:effectLst/>
                          <a:latin typeface="Arial" charset="0"/>
                          <a:cs typeface="Arial" charset="0"/>
                        </a:rPr>
                        <a:t>= 190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O</a:t>
                      </a:r>
                      <a:r>
                        <a:rPr kumimoji="0" lang="en-US" sz="1800" b="1" i="0" u="none" strike="noStrike" cap="none" normalizeH="0" baseline="-25000" dirty="0" smtClean="0">
                          <a:ln>
                            <a:noFill/>
                          </a:ln>
                          <a:solidFill>
                            <a:schemeClr val="tx1"/>
                          </a:solidFill>
                          <a:effectLst/>
                          <a:latin typeface="Arial" charset="0"/>
                          <a:cs typeface="Arial" charset="0"/>
                        </a:rPr>
                        <a:t>42 </a:t>
                      </a:r>
                      <a:r>
                        <a:rPr kumimoji="0" lang="en-US" sz="1800" b="1" i="0" u="none" strike="noStrike" cap="none" normalizeH="0" baseline="0" dirty="0" smtClean="0">
                          <a:ln>
                            <a:noFill/>
                          </a:ln>
                          <a:solidFill>
                            <a:schemeClr val="tx1"/>
                          </a:solidFill>
                          <a:effectLst/>
                          <a:latin typeface="Arial" charset="0"/>
                          <a:cs typeface="Arial" charset="0"/>
                        </a:rPr>
                        <a:t>= 38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R</a:t>
                      </a:r>
                      <a:r>
                        <a:rPr kumimoji="0" lang="en-US" sz="1800" b="1" i="0" u="none" strike="noStrike" cap="none" normalizeH="0" baseline="-25000" dirty="0" smtClean="0">
                          <a:ln>
                            <a:noFill/>
                          </a:ln>
                          <a:solidFill>
                            <a:schemeClr val="tx1"/>
                          </a:solidFill>
                          <a:effectLst/>
                          <a:latin typeface="Arial" charset="0"/>
                          <a:cs typeface="Arial" charset="0"/>
                        </a:rPr>
                        <a:t>4 </a:t>
                      </a:r>
                      <a:r>
                        <a:rPr kumimoji="0" lang="en-US" sz="1800" b="1" i="0" u="none" strike="noStrike" cap="none" normalizeH="0" baseline="0" dirty="0" smtClean="0">
                          <a:ln>
                            <a:noFill/>
                          </a:ln>
                          <a:solidFill>
                            <a:schemeClr val="tx1"/>
                          </a:solidFill>
                          <a:effectLst/>
                          <a:latin typeface="Arial" charset="0"/>
                          <a:cs typeface="Arial" charset="0"/>
                        </a:rPr>
                        <a:t>= 228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781AB"/>
                    </a:solid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716A9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C</a:t>
                      </a:r>
                      <a:r>
                        <a:rPr kumimoji="0" lang="en-US" sz="1800" b="1" i="0" u="none" strike="noStrike" cap="none" normalizeH="0" baseline="-25000" dirty="0" smtClean="0">
                          <a:ln>
                            <a:noFill/>
                          </a:ln>
                          <a:solidFill>
                            <a:schemeClr val="tx1"/>
                          </a:solidFill>
                          <a:effectLst/>
                          <a:latin typeface="Arial" charset="0"/>
                          <a:cs typeface="Arial" charset="0"/>
                        </a:rPr>
                        <a:t>1 </a:t>
                      </a:r>
                      <a:r>
                        <a:rPr kumimoji="0" lang="en-US" sz="1800" b="1" i="0" u="none" strike="noStrike" cap="none" normalizeH="0" baseline="0" dirty="0" smtClean="0">
                          <a:ln>
                            <a:noFill/>
                          </a:ln>
                          <a:solidFill>
                            <a:schemeClr val="tx1"/>
                          </a:solidFill>
                          <a:effectLst/>
                          <a:latin typeface="Arial" charset="0"/>
                          <a:cs typeface="Arial" charset="0"/>
                        </a:rPr>
                        <a:t>= 1180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781A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C</a:t>
                      </a:r>
                      <a:r>
                        <a:rPr kumimoji="0" lang="en-US" sz="1800" b="1" i="0" u="none" strike="noStrike" cap="none" normalizeH="0" baseline="-25000" dirty="0" smtClean="0">
                          <a:ln>
                            <a:noFill/>
                          </a:ln>
                          <a:solidFill>
                            <a:schemeClr val="tx1"/>
                          </a:solidFill>
                          <a:effectLst/>
                          <a:latin typeface="Arial" charset="0"/>
                          <a:cs typeface="Arial" charset="0"/>
                        </a:rPr>
                        <a:t>2 </a:t>
                      </a:r>
                      <a:r>
                        <a:rPr kumimoji="0" lang="en-US" sz="1800" b="1" i="0" u="none" strike="noStrike" cap="none" normalizeH="0" baseline="0" dirty="0" smtClean="0">
                          <a:ln>
                            <a:noFill/>
                          </a:ln>
                          <a:solidFill>
                            <a:schemeClr val="tx1"/>
                          </a:solidFill>
                          <a:effectLst/>
                          <a:latin typeface="Arial" charset="0"/>
                          <a:cs typeface="Arial" charset="0"/>
                        </a:rPr>
                        <a:t>= 183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7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n=1363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781AB"/>
                    </a:solidFill>
                  </a:tcPr>
                </a:tc>
              </a:tr>
            </a:tbl>
          </a:graphicData>
        </a:graphic>
      </p:graphicFrame>
      <p:sp>
        <p:nvSpPr>
          <p:cNvPr id="16424" name="Rectangle 2"/>
          <p:cNvSpPr txBox="1">
            <a:spLocks noChangeArrowheads="1"/>
          </p:cNvSpPr>
          <p:nvPr/>
        </p:nvSpPr>
        <p:spPr bwMode="auto">
          <a:xfrm>
            <a:off x="381000" y="381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400" b="1">
                <a:solidFill>
                  <a:schemeClr val="tx2"/>
                </a:solidFill>
              </a:rPr>
              <a:t>Expected counts</a:t>
            </a:r>
          </a:p>
        </p:txBody>
      </p:sp>
    </p:spTree>
    <p:extLst>
      <p:ext uri="{BB962C8B-B14F-4D97-AF65-F5344CB8AC3E}">
        <p14:creationId xmlns:p14="http://schemas.microsoft.com/office/powerpoint/2010/main" val="4107661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bg-BG" b="1" smtClean="0"/>
              <a:t>Outline</a:t>
            </a:r>
            <a:endParaRPr lang="bg-BG" altLang="bg-BG" b="1" smtClean="0"/>
          </a:p>
        </p:txBody>
      </p:sp>
      <p:sp>
        <p:nvSpPr>
          <p:cNvPr id="3075" name="Rectangle 3"/>
          <p:cNvSpPr>
            <a:spLocks noGrp="1" noChangeArrowheads="1"/>
          </p:cNvSpPr>
          <p:nvPr>
            <p:ph type="body" idx="1"/>
          </p:nvPr>
        </p:nvSpPr>
        <p:spPr/>
        <p:txBody>
          <a:bodyPr/>
          <a:lstStyle/>
          <a:p>
            <a:pPr eaLnBrk="1" hangingPunct="1"/>
            <a:r>
              <a:rPr lang="en-US" altLang="bg-BG" sz="2400" dirty="0" smtClean="0"/>
              <a:t>Parametric vs Non-parametric tests</a:t>
            </a:r>
          </a:p>
          <a:p>
            <a:pPr eaLnBrk="1" hangingPunct="1"/>
            <a:r>
              <a:rPr lang="en-US" altLang="bg-BG" sz="2400" dirty="0" smtClean="0"/>
              <a:t>Normality tests</a:t>
            </a:r>
          </a:p>
          <a:p>
            <a:pPr eaLnBrk="1" hangingPunct="1"/>
            <a:r>
              <a:rPr lang="en-US" altLang="bg-BG" sz="2400" dirty="0" smtClean="0"/>
              <a:t>Rank-based tests</a:t>
            </a:r>
          </a:p>
          <a:p>
            <a:pPr eaLnBrk="1" hangingPunct="1"/>
            <a:r>
              <a:rPr lang="en-US" altLang="bg-BG" sz="2400" dirty="0" smtClean="0"/>
              <a:t>Chi-square </a:t>
            </a:r>
            <a:r>
              <a:rPr lang="en-US" altLang="bg-BG" sz="2400" dirty="0"/>
              <a:t>t</a:t>
            </a:r>
            <a:r>
              <a:rPr lang="en-US" altLang="bg-BG" sz="2400" dirty="0" smtClean="0"/>
              <a:t>est</a:t>
            </a:r>
          </a:p>
          <a:p>
            <a:pPr eaLnBrk="1" hangingPunct="1"/>
            <a:r>
              <a:rPr lang="en-US" altLang="bg-BG" sz="2400" dirty="0" smtClean="0"/>
              <a:t>Relationship between Chi-square</a:t>
            </a:r>
            <a:br>
              <a:rPr lang="en-US" altLang="bg-BG" sz="2400" dirty="0" smtClean="0"/>
            </a:br>
            <a:r>
              <a:rPr lang="en-US" altLang="bg-BG" sz="2400" dirty="0" smtClean="0"/>
              <a:t>and 2-sample t-test for comparing proportions</a:t>
            </a:r>
          </a:p>
          <a:p>
            <a:pPr eaLnBrk="1" hangingPunct="1"/>
            <a:r>
              <a:rPr lang="en-US" altLang="bg-BG" sz="2400" dirty="0" smtClean="0"/>
              <a:t>Limitations of Chi-square </a:t>
            </a:r>
            <a:r>
              <a:rPr lang="en-US" altLang="bg-BG" sz="2400" dirty="0"/>
              <a:t>t</a:t>
            </a:r>
            <a:r>
              <a:rPr lang="en-US" altLang="bg-BG" sz="2400" dirty="0" smtClean="0"/>
              <a:t>est</a:t>
            </a:r>
          </a:p>
          <a:p>
            <a:pPr eaLnBrk="1" hangingPunct="1"/>
            <a:r>
              <a:rPr lang="en-US" altLang="bg-BG" sz="2400" dirty="0" smtClean="0"/>
              <a:t>Fisher’s exact </a:t>
            </a:r>
            <a:r>
              <a:rPr lang="en-US" altLang="bg-BG" sz="2400" dirty="0"/>
              <a:t>t</a:t>
            </a:r>
            <a:r>
              <a:rPr lang="en-US" altLang="bg-BG" sz="2400" dirty="0" smtClean="0"/>
              <a:t>est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4294967295"/>
          </p:nvPr>
        </p:nvSpPr>
        <p:spPr>
          <a:xfrm>
            <a:off x="381000" y="1447800"/>
            <a:ext cx="8229600" cy="4286250"/>
          </a:xfrm>
        </p:spPr>
        <p:txBody>
          <a:bodyPr/>
          <a:lstStyle/>
          <a:p>
            <a:pPr eaLnBrk="1" hangingPunct="1">
              <a:defRPr/>
            </a:pPr>
            <a:r>
              <a:rPr lang="en-US" altLang="bg-BG" sz="2400" kern="0" dirty="0" smtClean="0"/>
              <a:t>The </a:t>
            </a:r>
            <a:r>
              <a:rPr lang="en-US" altLang="bg-BG" sz="2400" kern="0" dirty="0"/>
              <a:t>test statistic measures the difference between the observed the expected counts assuming independence</a:t>
            </a:r>
            <a:r>
              <a:rPr lang="en-US" altLang="bg-BG" sz="2400" kern="0" dirty="0" smtClean="0"/>
              <a:t>.</a:t>
            </a:r>
          </a:p>
          <a:p>
            <a:pPr eaLnBrk="1" hangingPunct="1">
              <a:defRPr/>
            </a:pPr>
            <a:endParaRPr lang="en-US" altLang="bg-BG" sz="2400" kern="0" dirty="0"/>
          </a:p>
          <a:p>
            <a:pPr marL="0" indent="0" eaLnBrk="1" hangingPunct="1">
              <a:buFontTx/>
              <a:buNone/>
              <a:defRPr/>
            </a:pPr>
            <a:endParaRPr lang="en-US" altLang="bg-BG" sz="2400" kern="0" dirty="0"/>
          </a:p>
          <a:p>
            <a:pPr eaLnBrk="1" hangingPunct="1">
              <a:defRPr/>
            </a:pPr>
            <a:endParaRPr lang="en-US" altLang="bg-BG" sz="2400" kern="0" dirty="0" smtClean="0"/>
          </a:p>
          <a:p>
            <a:pPr eaLnBrk="1" hangingPunct="1">
              <a:defRPr/>
            </a:pPr>
            <a:r>
              <a:rPr lang="en-US" altLang="bg-BG" sz="2400" kern="0" dirty="0" smtClean="0"/>
              <a:t>If </a:t>
            </a:r>
            <a:r>
              <a:rPr lang="en-US" altLang="bg-BG" sz="2400" kern="0" dirty="0"/>
              <a:t>the statistic is large, it implies that the observed counts are not close to the counts we would expect to see if the two variables were independent. Thus, 'large' χ</a:t>
            </a:r>
            <a:r>
              <a:rPr lang="en-US" altLang="bg-BG" sz="2400" kern="0" baseline="30000" dirty="0"/>
              <a:t>2</a:t>
            </a:r>
            <a:r>
              <a:rPr lang="en-US" altLang="bg-BG" sz="2400" kern="0" dirty="0"/>
              <a:t> gives evidence against H</a:t>
            </a:r>
            <a:r>
              <a:rPr lang="en-US" altLang="bg-BG" sz="2400" kern="0" baseline="-25000" dirty="0"/>
              <a:t>0</a:t>
            </a:r>
            <a:r>
              <a:rPr lang="en-US" altLang="bg-BG" sz="2400" kern="0" dirty="0"/>
              <a:t> and supports H</a:t>
            </a:r>
            <a:r>
              <a:rPr lang="en-US" altLang="bg-BG" sz="2400" kern="0" baseline="-25000" dirty="0"/>
              <a:t>A</a:t>
            </a:r>
            <a:r>
              <a:rPr lang="en-US" altLang="bg-BG" sz="2400" kern="0" dirty="0"/>
              <a:t>.</a:t>
            </a:r>
          </a:p>
          <a:p>
            <a:pPr eaLnBrk="1" hangingPunct="1">
              <a:defRPr/>
            </a:pPr>
            <a:r>
              <a:rPr lang="en-US" altLang="bg-BG" sz="2400" kern="0" dirty="0"/>
              <a:t>To get the corresponding p-value we need to use a χ</a:t>
            </a:r>
            <a:r>
              <a:rPr lang="en-US" altLang="bg-BG" sz="2400" kern="0" baseline="30000" dirty="0"/>
              <a:t>2</a:t>
            </a:r>
            <a:r>
              <a:rPr lang="en-US" altLang="bg-BG" sz="2400" kern="0" dirty="0"/>
              <a:t> distribution with (r-1) x (c-1) </a:t>
            </a:r>
            <a:r>
              <a:rPr lang="en-US" altLang="bg-BG" sz="2400" kern="0" dirty="0" err="1"/>
              <a:t>df</a:t>
            </a:r>
            <a:r>
              <a:rPr lang="en-US" altLang="bg-BG" sz="2400" kern="0" dirty="0"/>
              <a:t>.</a:t>
            </a:r>
          </a:p>
          <a:p>
            <a:pPr eaLnBrk="1" hangingPunct="1">
              <a:lnSpc>
                <a:spcPct val="90000"/>
              </a:lnSpc>
              <a:defRPr/>
            </a:pPr>
            <a:endParaRPr lang="en-US" altLang="bg-BG" sz="2400" dirty="0" smtClean="0"/>
          </a:p>
          <a:p>
            <a:pPr eaLnBrk="1" hangingPunct="1">
              <a:lnSpc>
                <a:spcPct val="90000"/>
              </a:lnSpc>
              <a:buFontTx/>
              <a:buNone/>
              <a:defRPr/>
            </a:pPr>
            <a:endParaRPr lang="en-US" altLang="bg-BG" dirty="0" smtClean="0"/>
          </a:p>
        </p:txBody>
      </p:sp>
      <p:sp>
        <p:nvSpPr>
          <p:cNvPr id="17411" name="Rectangle 2"/>
          <p:cNvSpPr txBox="1">
            <a:spLocks noChangeArrowheads="1"/>
          </p:cNvSpPr>
          <p:nvPr/>
        </p:nvSpPr>
        <p:spPr bwMode="auto">
          <a:xfrm>
            <a:off x="381000" y="381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400" b="1">
                <a:solidFill>
                  <a:schemeClr val="tx2"/>
                </a:solidFill>
              </a:rPr>
              <a:t>Chi-square </a:t>
            </a:r>
            <a:r>
              <a:rPr lang="el-GR" altLang="bg-BG" sz="4400" b="1">
                <a:solidFill>
                  <a:schemeClr val="tx2"/>
                </a:solidFill>
              </a:rPr>
              <a:t>χ</a:t>
            </a:r>
            <a:r>
              <a:rPr lang="en-US" altLang="bg-BG" sz="4400" b="1" baseline="30000">
                <a:solidFill>
                  <a:schemeClr val="tx2"/>
                </a:solidFill>
              </a:rPr>
              <a:t>2</a:t>
            </a:r>
            <a:r>
              <a:rPr lang="en-US" altLang="bg-BG" sz="4400" b="1">
                <a:solidFill>
                  <a:schemeClr val="tx2"/>
                </a:solidFill>
              </a:rPr>
              <a:t> test</a:t>
            </a:r>
          </a:p>
        </p:txBody>
      </p:sp>
      <p:graphicFrame>
        <p:nvGraphicFramePr>
          <p:cNvPr id="17412" name="Object 4"/>
          <p:cNvGraphicFramePr>
            <a:graphicFrameLocks noChangeAspect="1"/>
          </p:cNvGraphicFramePr>
          <p:nvPr/>
        </p:nvGraphicFramePr>
        <p:xfrm>
          <a:off x="974725" y="2438400"/>
          <a:ext cx="7042150" cy="923925"/>
        </p:xfrm>
        <a:graphic>
          <a:graphicData uri="http://schemas.openxmlformats.org/presentationml/2006/ole">
            <mc:AlternateContent xmlns:mc="http://schemas.openxmlformats.org/markup-compatibility/2006">
              <mc:Choice xmlns:v="urn:schemas-microsoft-com:vml" Requires="v">
                <p:oleObj spid="_x0000_s65550" name="Equation" r:id="rId3" imgW="3175000" imgH="482600" progId="Equation.3">
                  <p:embed/>
                </p:oleObj>
              </mc:Choice>
              <mc:Fallback>
                <p:oleObj name="Equation" r:id="rId3" imgW="31750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725" y="2438400"/>
                        <a:ext cx="704215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848617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p:txBody>
          <a:bodyPr/>
          <a:lstStyle/>
          <a:p>
            <a:pPr algn="ctr" eaLnBrk="1" hangingPunct="1">
              <a:spcBef>
                <a:spcPts val="500"/>
              </a:spcBef>
              <a:spcAft>
                <a:spcPts val="500"/>
              </a:spcAft>
              <a:buFontTx/>
              <a:buNone/>
            </a:pPr>
            <a:r>
              <a:rPr lang="en-US" altLang="bg-BG" sz="6000" b="1" smtClean="0">
                <a:solidFill>
                  <a:srgbClr val="FF0000"/>
                </a:solidFill>
              </a:rPr>
              <a:t>Association is not causation.</a:t>
            </a:r>
            <a:r>
              <a:rPr lang="en-US" altLang="bg-BG" sz="6000" smtClean="0"/>
              <a:t> </a:t>
            </a:r>
          </a:p>
          <a:p>
            <a:pPr algn="ctr" eaLnBrk="1" hangingPunct="1">
              <a:spcBef>
                <a:spcPts val="500"/>
              </a:spcBef>
              <a:spcAft>
                <a:spcPts val="500"/>
              </a:spcAft>
              <a:buFontTx/>
              <a:buNone/>
            </a:pPr>
            <a:endParaRPr lang="en-US" altLang="bg-BG" smtClean="0"/>
          </a:p>
          <a:p>
            <a:pPr algn="ctr" eaLnBrk="1" hangingPunct="1">
              <a:spcBef>
                <a:spcPts val="500"/>
              </a:spcBef>
              <a:spcAft>
                <a:spcPts val="500"/>
              </a:spcAft>
              <a:buFontTx/>
              <a:buNone/>
            </a:pPr>
            <a:r>
              <a:rPr lang="en-US" altLang="bg-BG" b="1" smtClean="0"/>
              <a:t>The observed association between two variables might be due to the action of a third, unobserved variable.</a:t>
            </a:r>
          </a:p>
        </p:txBody>
      </p:sp>
      <p:sp>
        <p:nvSpPr>
          <p:cNvPr id="18435" name="Rectangle 2"/>
          <p:cNvSpPr txBox="1">
            <a:spLocks noChangeArrowheads="1"/>
          </p:cNvSpPr>
          <p:nvPr/>
        </p:nvSpPr>
        <p:spPr bwMode="auto">
          <a:xfrm>
            <a:off x="381000" y="381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400" b="1">
                <a:solidFill>
                  <a:schemeClr val="tx2"/>
                </a:solidFill>
              </a:rPr>
              <a:t>Beware!</a:t>
            </a:r>
          </a:p>
        </p:txBody>
      </p:sp>
    </p:spTree>
    <p:extLst>
      <p:ext uri="{BB962C8B-B14F-4D97-AF65-F5344CB8AC3E}">
        <p14:creationId xmlns:p14="http://schemas.microsoft.com/office/powerpoint/2010/main" val="247389034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sz="half" idx="4294967295"/>
          </p:nvPr>
        </p:nvSpPr>
        <p:spPr>
          <a:xfrm>
            <a:off x="381000" y="1295400"/>
            <a:ext cx="8382000" cy="5257800"/>
          </a:xfrm>
        </p:spPr>
        <p:txBody>
          <a:bodyPr/>
          <a:lstStyle/>
          <a:p>
            <a:pPr eaLnBrk="1" hangingPunct="1">
              <a:lnSpc>
                <a:spcPct val="80000"/>
              </a:lnSpc>
            </a:pPr>
            <a:r>
              <a:rPr lang="en-US" altLang="bg-BG" sz="2400" smtClean="0"/>
              <a:t>In a lot of cases the categorical variables of interest have two levels each. In this case, we can summarize the data using a contingency table having 2 rows and 2 columns (2x2 table):</a:t>
            </a:r>
          </a:p>
          <a:p>
            <a:pPr eaLnBrk="1" hangingPunct="1">
              <a:lnSpc>
                <a:spcPct val="80000"/>
              </a:lnSpc>
            </a:pPr>
            <a:endParaRPr lang="en-US" altLang="bg-BG" sz="2400" smtClean="0"/>
          </a:p>
          <a:p>
            <a:pPr eaLnBrk="1" hangingPunct="1">
              <a:lnSpc>
                <a:spcPct val="80000"/>
              </a:lnSpc>
            </a:pPr>
            <a:endParaRPr lang="en-US" altLang="bg-BG" sz="2000" smtClean="0"/>
          </a:p>
          <a:p>
            <a:pPr eaLnBrk="1" hangingPunct="1">
              <a:lnSpc>
                <a:spcPct val="80000"/>
              </a:lnSpc>
            </a:pPr>
            <a:endParaRPr lang="en-US" altLang="bg-BG" sz="2000" smtClean="0"/>
          </a:p>
          <a:p>
            <a:pPr eaLnBrk="1" hangingPunct="1">
              <a:lnSpc>
                <a:spcPct val="80000"/>
              </a:lnSpc>
            </a:pPr>
            <a:endParaRPr lang="en-US" altLang="bg-BG" sz="2000" smtClean="0"/>
          </a:p>
          <a:p>
            <a:pPr eaLnBrk="1" hangingPunct="1">
              <a:lnSpc>
                <a:spcPct val="80000"/>
              </a:lnSpc>
            </a:pPr>
            <a:endParaRPr lang="en-US" altLang="bg-BG" sz="2000" smtClean="0"/>
          </a:p>
          <a:p>
            <a:pPr eaLnBrk="1" hangingPunct="1">
              <a:lnSpc>
                <a:spcPct val="80000"/>
              </a:lnSpc>
            </a:pPr>
            <a:endParaRPr lang="en-US" altLang="bg-BG" sz="2000" smtClean="0"/>
          </a:p>
          <a:p>
            <a:pPr eaLnBrk="1" hangingPunct="1">
              <a:lnSpc>
                <a:spcPct val="80000"/>
              </a:lnSpc>
            </a:pPr>
            <a:r>
              <a:rPr lang="en-US" altLang="bg-BG" sz="2400" smtClean="0"/>
              <a:t>In this case, the </a:t>
            </a:r>
            <a:r>
              <a:rPr lang="el-GR" altLang="bg-BG" sz="2400" smtClean="0"/>
              <a:t>χ</a:t>
            </a:r>
            <a:r>
              <a:rPr lang="en-US" altLang="bg-BG" sz="2400" baseline="30000" smtClean="0"/>
              <a:t>2</a:t>
            </a:r>
            <a:r>
              <a:rPr lang="en-US" altLang="bg-BG" sz="2400" smtClean="0"/>
              <a:t> statistic has a simplified form:</a:t>
            </a:r>
          </a:p>
          <a:p>
            <a:pPr eaLnBrk="1" hangingPunct="1">
              <a:lnSpc>
                <a:spcPct val="80000"/>
              </a:lnSpc>
            </a:pPr>
            <a:endParaRPr lang="en-US" altLang="bg-BG" sz="2400" smtClean="0"/>
          </a:p>
          <a:p>
            <a:pPr eaLnBrk="1" hangingPunct="1">
              <a:lnSpc>
                <a:spcPct val="80000"/>
              </a:lnSpc>
            </a:pPr>
            <a:endParaRPr lang="en-US" altLang="bg-BG" sz="2400" smtClean="0"/>
          </a:p>
          <a:p>
            <a:pPr eaLnBrk="1" hangingPunct="1">
              <a:lnSpc>
                <a:spcPct val="80000"/>
              </a:lnSpc>
            </a:pPr>
            <a:endParaRPr lang="en-US" altLang="bg-BG" sz="2400" smtClean="0"/>
          </a:p>
          <a:p>
            <a:pPr eaLnBrk="1" hangingPunct="1">
              <a:lnSpc>
                <a:spcPct val="80000"/>
              </a:lnSpc>
            </a:pPr>
            <a:r>
              <a:rPr lang="en-US" altLang="bg-BG" sz="2400" smtClean="0"/>
              <a:t>Under the null hypothesis, </a:t>
            </a:r>
            <a:r>
              <a:rPr lang="el-GR" altLang="bg-BG" sz="2400" smtClean="0"/>
              <a:t>χ</a:t>
            </a:r>
            <a:r>
              <a:rPr lang="en-US" altLang="bg-BG" sz="2400" baseline="30000" smtClean="0"/>
              <a:t>2</a:t>
            </a:r>
            <a:r>
              <a:rPr lang="en-US" altLang="bg-BG" sz="2400" smtClean="0"/>
              <a:t> statistic has a </a:t>
            </a:r>
            <a:r>
              <a:rPr lang="el-GR" altLang="bg-BG" sz="2400" smtClean="0"/>
              <a:t>χ</a:t>
            </a:r>
            <a:r>
              <a:rPr lang="en-US" altLang="bg-BG" sz="2400" baseline="30000" smtClean="0"/>
              <a:t>2</a:t>
            </a:r>
            <a:r>
              <a:rPr lang="en-US" altLang="bg-BG" sz="2400" smtClean="0"/>
              <a:t> distribution with (2-1) x (2-1) = 1 degrees of freedom. </a:t>
            </a:r>
            <a:endParaRPr lang="el-GR" altLang="bg-BG" sz="2400" smtClean="0"/>
          </a:p>
        </p:txBody>
      </p:sp>
      <p:graphicFrame>
        <p:nvGraphicFramePr>
          <p:cNvPr id="315396" name="Group 4"/>
          <p:cNvGraphicFramePr>
            <a:graphicFrameLocks noGrp="1"/>
          </p:cNvGraphicFramePr>
          <p:nvPr>
            <p:ph sz="quarter" idx="4294967295"/>
          </p:nvPr>
        </p:nvGraphicFramePr>
        <p:xfrm>
          <a:off x="1676400" y="2616200"/>
          <a:ext cx="5715000" cy="1676401"/>
        </p:xfrm>
        <a:graphic>
          <a:graphicData uri="http://schemas.openxmlformats.org/drawingml/2006/table">
            <a:tbl>
              <a:tblPr/>
              <a:tblGrid>
                <a:gridCol w="1428750"/>
                <a:gridCol w="1428750"/>
                <a:gridCol w="1428750"/>
                <a:gridCol w="1428750"/>
              </a:tblGrid>
              <a:tr h="450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bg-BG"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Column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Column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Row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DBE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DBE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Arial" charset="0"/>
                        </a:rPr>
                        <a:t>R</a:t>
                      </a:r>
                      <a:r>
                        <a:rPr kumimoji="0" lang="en-US" sz="1800" b="1" i="1" u="none" strike="noStrike" cap="none" normalizeH="0" baseline="-25000" smtClean="0">
                          <a:ln>
                            <a:noFill/>
                          </a:ln>
                          <a:solidFill>
                            <a:schemeClr val="tx1"/>
                          </a:solidFill>
                          <a:effectLst/>
                          <a:latin typeface="Arial" charset="0"/>
                          <a:cs typeface="Arial" charset="0"/>
                        </a:rPr>
                        <a:t>1</a:t>
                      </a:r>
                      <a:endParaRPr kumimoji="0" lang="en-US" sz="1800" b="1" i="1"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Row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DBE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DBE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cs typeface="Arial" charset="0"/>
                        </a:rPr>
                        <a:t>R</a:t>
                      </a:r>
                      <a:r>
                        <a:rPr kumimoji="0" lang="en-US" sz="1800" b="1" i="1" u="none" strike="noStrike" cap="none" normalizeH="0" baseline="-25000" dirty="0" smtClean="0">
                          <a:ln>
                            <a:noFill/>
                          </a:ln>
                          <a:solidFill>
                            <a:schemeClr val="tx1"/>
                          </a:solidFill>
                          <a:effectLst/>
                          <a:latin typeface="Arial" charset="0"/>
                          <a:cs typeface="Arial" charset="0"/>
                        </a:rPr>
                        <a:t>2</a:t>
                      </a:r>
                      <a:endParaRPr kumimoji="0" lang="en-US" sz="1800" b="1" i="1"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Arial" charset="0"/>
                        </a:rPr>
                        <a:t>C</a:t>
                      </a:r>
                      <a:r>
                        <a:rPr kumimoji="0" lang="en-US" sz="1800" b="1" i="1" u="none" strike="noStrike" cap="none" normalizeH="0" baseline="-25000" smtClean="0">
                          <a:ln>
                            <a:noFill/>
                          </a:ln>
                          <a:solidFill>
                            <a:schemeClr val="tx1"/>
                          </a:solidFill>
                          <a:effectLst/>
                          <a:latin typeface="Arial" charset="0"/>
                          <a:cs typeface="Arial" charset="0"/>
                        </a:rPr>
                        <a:t>1</a:t>
                      </a:r>
                      <a:endParaRPr kumimoji="0" lang="en-US" sz="1800" b="1" i="1"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Arial" charset="0"/>
                          <a:cs typeface="Arial" charset="0"/>
                        </a:rPr>
                        <a:t>C</a:t>
                      </a:r>
                      <a:r>
                        <a:rPr kumimoji="0" lang="en-US" sz="1800" b="1" i="1" u="none" strike="noStrike" cap="none" normalizeH="0" baseline="-25000" smtClean="0">
                          <a:ln>
                            <a:noFill/>
                          </a:ln>
                          <a:solidFill>
                            <a:schemeClr val="tx1"/>
                          </a:solidFill>
                          <a:effectLst/>
                          <a:latin typeface="Arial" charset="0"/>
                          <a:cs typeface="Arial" charset="0"/>
                        </a:rPr>
                        <a:t>2</a:t>
                      </a:r>
                      <a:endParaRPr kumimoji="0" lang="en-US" sz="1800" b="1" i="1"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cs typeface="Arial" charset="0"/>
                        </a:rPr>
                        <a:t>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9486" name="Object 30"/>
          <p:cNvGraphicFramePr>
            <a:graphicFrameLocks noGrp="1" noChangeAspect="1"/>
          </p:cNvGraphicFramePr>
          <p:nvPr>
            <p:ph sz="quarter" idx="4294967295"/>
          </p:nvPr>
        </p:nvGraphicFramePr>
        <p:xfrm>
          <a:off x="2895600" y="4821238"/>
          <a:ext cx="2438400" cy="976312"/>
        </p:xfrm>
        <a:graphic>
          <a:graphicData uri="http://schemas.openxmlformats.org/presentationml/2006/ole">
            <mc:AlternateContent xmlns:mc="http://schemas.openxmlformats.org/markup-compatibility/2006">
              <mc:Choice xmlns:v="urn:schemas-microsoft-com:vml" Requires="v">
                <p:oleObj spid="_x0000_s66574" name="Equation" r:id="rId3" imgW="1257300" imgH="457200" progId="Equation.3">
                  <p:embed/>
                </p:oleObj>
              </mc:Choice>
              <mc:Fallback>
                <p:oleObj name="Equation" r:id="rId3" imgW="12573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821238"/>
                        <a:ext cx="2438400" cy="976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87" name="Rectangle 2"/>
          <p:cNvSpPr txBox="1">
            <a:spLocks noChangeArrowheads="1"/>
          </p:cNvSpPr>
          <p:nvPr/>
        </p:nvSpPr>
        <p:spPr bwMode="auto">
          <a:xfrm>
            <a:off x="381000" y="381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400" b="1">
                <a:solidFill>
                  <a:schemeClr val="tx2"/>
                </a:solidFill>
              </a:rPr>
              <a:t>Special case</a:t>
            </a:r>
          </a:p>
        </p:txBody>
      </p:sp>
    </p:spTree>
    <p:extLst>
      <p:ext uri="{BB962C8B-B14F-4D97-AF65-F5344CB8AC3E}">
        <p14:creationId xmlns:p14="http://schemas.microsoft.com/office/powerpoint/2010/main" val="30593850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6419" name="Group 3"/>
          <p:cNvGraphicFramePr>
            <a:graphicFrameLocks noGrp="1"/>
          </p:cNvGraphicFramePr>
          <p:nvPr>
            <p:ph sz="quarter" idx="4294967295"/>
          </p:nvPr>
        </p:nvGraphicFramePr>
        <p:xfrm>
          <a:off x="1403350" y="1955800"/>
          <a:ext cx="6337300" cy="1798638"/>
        </p:xfrm>
        <a:graphic>
          <a:graphicData uri="http://schemas.openxmlformats.org/drawingml/2006/table">
            <a:tbl>
              <a:tblPr/>
              <a:tblGrid>
                <a:gridCol w="1646864"/>
                <a:gridCol w="1702454"/>
                <a:gridCol w="1422186"/>
                <a:gridCol w="1565796"/>
              </a:tblGrid>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Gender</a:t>
                      </a:r>
                    </a:p>
                  </a:txBody>
                  <a:tcPr marL="91449" marR="9144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Alcohol</a:t>
                      </a:r>
                    </a:p>
                  </a:txBody>
                  <a:tcPr marL="91449" marR="914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No alcohol</a:t>
                      </a:r>
                    </a:p>
                  </a:txBody>
                  <a:tcPr marL="91449" marR="914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Total</a:t>
                      </a:r>
                    </a:p>
                  </a:txBody>
                  <a:tcPr marL="91449" marR="9144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Male</a:t>
                      </a:r>
                    </a:p>
                  </a:txBody>
                  <a:tcPr marL="91449" marR="9144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540</a:t>
                      </a:r>
                    </a:p>
                  </a:txBody>
                  <a:tcPr marL="91449" marR="914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52</a:t>
                      </a:r>
                    </a:p>
                  </a:txBody>
                  <a:tcPr marL="91449" marR="914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592</a:t>
                      </a:r>
                    </a:p>
                  </a:txBody>
                  <a:tcPr marL="91449" marR="9144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Female</a:t>
                      </a:r>
                    </a:p>
                  </a:txBody>
                  <a:tcPr marL="91449" marR="9144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325</a:t>
                      </a:r>
                    </a:p>
                  </a:txBody>
                  <a:tcPr marL="91449" marR="914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31</a:t>
                      </a:r>
                    </a:p>
                  </a:txBody>
                  <a:tcPr marL="91449" marR="914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356</a:t>
                      </a:r>
                    </a:p>
                  </a:txBody>
                  <a:tcPr marL="91449" marR="9144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Total</a:t>
                      </a:r>
                    </a:p>
                  </a:txBody>
                  <a:tcPr marL="91449" marR="9144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865</a:t>
                      </a:r>
                    </a:p>
                  </a:txBody>
                  <a:tcPr marL="91449" marR="914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83</a:t>
                      </a:r>
                    </a:p>
                  </a:txBody>
                  <a:tcPr marL="91449" marR="914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948</a:t>
                      </a:r>
                    </a:p>
                  </a:txBody>
                  <a:tcPr marL="91449" marR="9144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0509" name="Object 29"/>
          <p:cNvGraphicFramePr>
            <a:graphicFrameLocks noGrp="1" noChangeAspect="1"/>
          </p:cNvGraphicFramePr>
          <p:nvPr>
            <p:ph sz="quarter" idx="4294967295"/>
          </p:nvPr>
        </p:nvGraphicFramePr>
        <p:xfrm>
          <a:off x="773113" y="4292600"/>
          <a:ext cx="7597775" cy="1271588"/>
        </p:xfrm>
        <a:graphic>
          <a:graphicData uri="http://schemas.openxmlformats.org/presentationml/2006/ole">
            <mc:AlternateContent xmlns:mc="http://schemas.openxmlformats.org/markup-compatibility/2006">
              <mc:Choice xmlns:v="urn:schemas-microsoft-com:vml" Requires="v">
                <p:oleObj spid="_x0000_s67598" name="Equation" r:id="rId3" imgW="2501900" imgH="419100" progId="Equation.3">
                  <p:embed/>
                </p:oleObj>
              </mc:Choice>
              <mc:Fallback>
                <p:oleObj name="Equation" r:id="rId3" imgW="25019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113" y="4292600"/>
                        <a:ext cx="7597775" cy="127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10" name="Rectangle 2"/>
          <p:cNvSpPr txBox="1">
            <a:spLocks noChangeArrowheads="1"/>
          </p:cNvSpPr>
          <p:nvPr/>
        </p:nvSpPr>
        <p:spPr bwMode="auto">
          <a:xfrm>
            <a:off x="381000" y="381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400" b="1">
                <a:solidFill>
                  <a:schemeClr val="tx2"/>
                </a:solidFill>
              </a:rPr>
              <a:t>Special case</a:t>
            </a:r>
          </a:p>
        </p:txBody>
      </p:sp>
    </p:spTree>
    <p:extLst>
      <p:ext uri="{BB962C8B-B14F-4D97-AF65-F5344CB8AC3E}">
        <p14:creationId xmlns:p14="http://schemas.microsoft.com/office/powerpoint/2010/main" val="37891007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04800" y="2286000"/>
            <a:ext cx="8443913" cy="4114800"/>
          </a:xfrm>
        </p:spPr>
        <p:txBody>
          <a:bodyPr/>
          <a:lstStyle/>
          <a:p>
            <a:pPr eaLnBrk="1" hangingPunct="1">
              <a:buFontTx/>
              <a:buNone/>
            </a:pPr>
            <a:r>
              <a:rPr lang="en-US" altLang="bg-BG" sz="2400" b="1" smtClean="0">
                <a:solidFill>
                  <a:srgbClr val="FF0000"/>
                </a:solidFill>
              </a:rPr>
              <a:t>	When do we use </a:t>
            </a:r>
            <a:r>
              <a:rPr lang="el-GR" altLang="bg-BG" sz="2400" b="1" smtClean="0">
                <a:solidFill>
                  <a:srgbClr val="FF0000"/>
                </a:solidFill>
              </a:rPr>
              <a:t>χ</a:t>
            </a:r>
            <a:r>
              <a:rPr lang="en-US" altLang="bg-BG" sz="2400" b="1" baseline="30000" smtClean="0">
                <a:solidFill>
                  <a:srgbClr val="FF0000"/>
                </a:solidFill>
              </a:rPr>
              <a:t>2</a:t>
            </a:r>
            <a:r>
              <a:rPr lang="en-US" altLang="bg-BG" sz="2400" b="1" smtClean="0">
                <a:solidFill>
                  <a:srgbClr val="FF0000"/>
                </a:solidFill>
              </a:rPr>
              <a:t> test and when do we use 2-sample t-test?</a:t>
            </a:r>
          </a:p>
          <a:p>
            <a:pPr eaLnBrk="1" hangingPunct="1"/>
            <a:r>
              <a:rPr lang="en-US" altLang="bg-BG" sz="2400" u="sng" smtClean="0"/>
              <a:t>Situation 1</a:t>
            </a:r>
            <a:r>
              <a:rPr lang="en-US" altLang="bg-BG" sz="2400" smtClean="0"/>
              <a:t>: Both categorical variables of interest have exactly 2 levels.</a:t>
            </a:r>
          </a:p>
          <a:p>
            <a:pPr eaLnBrk="1" hangingPunct="1"/>
            <a:r>
              <a:rPr lang="en-US" altLang="bg-BG" sz="2400" smtClean="0"/>
              <a:t>Question: Is there a relationship between the variables, or is there a difference in the proportions?  </a:t>
            </a:r>
          </a:p>
          <a:p>
            <a:pPr eaLnBrk="1" hangingPunct="1">
              <a:buFontTx/>
              <a:buNone/>
            </a:pPr>
            <a:r>
              <a:rPr lang="en-US" altLang="bg-BG" sz="2400" smtClean="0"/>
              <a:t>    Answer: Either </a:t>
            </a:r>
            <a:r>
              <a:rPr lang="el-GR" altLang="bg-BG" sz="2400" smtClean="0"/>
              <a:t>χ</a:t>
            </a:r>
            <a:r>
              <a:rPr lang="en-US" altLang="bg-BG" sz="2400" baseline="30000" smtClean="0"/>
              <a:t>2</a:t>
            </a:r>
            <a:r>
              <a:rPr lang="en-US" altLang="bg-BG" sz="2400" smtClean="0"/>
              <a:t> test or two sided 2-sample t-test will lead to the same conclusion!</a:t>
            </a:r>
          </a:p>
          <a:p>
            <a:pPr eaLnBrk="1" hangingPunct="1">
              <a:buFontTx/>
              <a:buNone/>
            </a:pPr>
            <a:r>
              <a:rPr lang="en-US" altLang="bg-BG" sz="2400" smtClean="0"/>
              <a:t>    </a:t>
            </a:r>
            <a:r>
              <a:rPr lang="en-US" altLang="bg-BG" sz="2400" b="1" smtClean="0"/>
              <a:t>In this case, the </a:t>
            </a:r>
            <a:r>
              <a:rPr lang="el-GR" altLang="bg-BG" sz="2400" b="1" smtClean="0"/>
              <a:t>χ</a:t>
            </a:r>
            <a:r>
              <a:rPr lang="en-US" altLang="bg-BG" sz="2400" b="1" baseline="30000" smtClean="0"/>
              <a:t>2</a:t>
            </a:r>
            <a:r>
              <a:rPr lang="en-US" altLang="bg-BG" sz="2400" b="1" smtClean="0"/>
              <a:t> statistic = (t-statistic)</a:t>
            </a:r>
            <a:r>
              <a:rPr lang="en-US" altLang="bg-BG" sz="2400" b="1" baseline="30000" smtClean="0"/>
              <a:t>2</a:t>
            </a:r>
            <a:r>
              <a:rPr lang="en-US" altLang="bg-BG" sz="2400" b="1" smtClean="0"/>
              <a:t>, and the p-values of the two tests are equal.</a:t>
            </a:r>
            <a:endParaRPr lang="en-US" altLang="bg-BG" sz="2400" smtClean="0"/>
          </a:p>
        </p:txBody>
      </p:sp>
      <p:sp>
        <p:nvSpPr>
          <p:cNvPr id="21507" name="Rectangle 4"/>
          <p:cNvSpPr>
            <a:spLocks noGrp="1" noChangeArrowheads="1"/>
          </p:cNvSpPr>
          <p:nvPr>
            <p:ph type="title" idx="4294967295"/>
          </p:nvPr>
        </p:nvSpPr>
        <p:spPr>
          <a:xfrm>
            <a:off x="457200" y="685800"/>
            <a:ext cx="8229600" cy="1143000"/>
          </a:xfrm>
        </p:spPr>
        <p:txBody>
          <a:bodyPr/>
          <a:lstStyle/>
          <a:p>
            <a:pPr eaLnBrk="1" hangingPunct="1"/>
            <a:r>
              <a:rPr lang="en-US" altLang="bg-BG" sz="4000" b="1" smtClean="0"/>
              <a:t>Relationship between </a:t>
            </a:r>
            <a:r>
              <a:rPr lang="el-GR" altLang="bg-BG" sz="4000" b="1" smtClean="0"/>
              <a:t>χ</a:t>
            </a:r>
            <a:r>
              <a:rPr lang="en-US" altLang="bg-BG" sz="4000" b="1" baseline="30000" smtClean="0"/>
              <a:t>2</a:t>
            </a:r>
            <a:r>
              <a:rPr lang="en-US" altLang="bg-BG" sz="4000" b="1" smtClean="0"/>
              <a:t> test</a:t>
            </a:r>
            <a:br>
              <a:rPr lang="en-US" altLang="bg-BG" sz="4000" b="1" smtClean="0"/>
            </a:br>
            <a:r>
              <a:rPr lang="en-US" altLang="bg-BG" sz="4000" b="1" smtClean="0"/>
              <a:t>and 2-sample t-test for</a:t>
            </a:r>
            <a:r>
              <a:rPr lang="bg-BG" altLang="bg-BG" sz="4000" b="1" smtClean="0"/>
              <a:t> </a:t>
            </a:r>
            <a:r>
              <a:rPr lang="en-US" altLang="bg-BG" sz="4000" b="1" smtClean="0"/>
              <a:t>comparing proportions</a:t>
            </a:r>
            <a:endParaRPr lang="bg-BG" altLang="bg-BG" sz="4000" b="1" smtClean="0"/>
          </a:p>
        </p:txBody>
      </p:sp>
    </p:spTree>
    <p:extLst>
      <p:ext uri="{BB962C8B-B14F-4D97-AF65-F5344CB8AC3E}">
        <p14:creationId xmlns:p14="http://schemas.microsoft.com/office/powerpoint/2010/main" val="420947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4294967295"/>
          </p:nvPr>
        </p:nvSpPr>
        <p:spPr>
          <a:xfrm>
            <a:off x="304800" y="2209800"/>
            <a:ext cx="8443913" cy="4724400"/>
          </a:xfrm>
        </p:spPr>
        <p:txBody>
          <a:bodyPr/>
          <a:lstStyle/>
          <a:p>
            <a:pPr eaLnBrk="1" hangingPunct="1">
              <a:buFontTx/>
              <a:buNone/>
            </a:pPr>
            <a:r>
              <a:rPr lang="en-US" altLang="bg-BG" sz="2400" b="1" smtClean="0">
                <a:solidFill>
                  <a:srgbClr val="FF0000"/>
                </a:solidFill>
              </a:rPr>
              <a:t>	When do we use </a:t>
            </a:r>
            <a:r>
              <a:rPr lang="el-GR" altLang="bg-BG" sz="2400" b="1" smtClean="0">
                <a:solidFill>
                  <a:srgbClr val="FF0000"/>
                </a:solidFill>
              </a:rPr>
              <a:t>χ</a:t>
            </a:r>
            <a:r>
              <a:rPr lang="en-US" altLang="bg-BG" sz="2400" b="1" baseline="30000" smtClean="0">
                <a:solidFill>
                  <a:srgbClr val="FF0000"/>
                </a:solidFill>
              </a:rPr>
              <a:t>2</a:t>
            </a:r>
            <a:r>
              <a:rPr lang="en-US" altLang="bg-BG" sz="2400" b="1" smtClean="0">
                <a:solidFill>
                  <a:srgbClr val="FF0000"/>
                </a:solidFill>
              </a:rPr>
              <a:t> test and when do we use 2-sample t-test?</a:t>
            </a:r>
          </a:p>
          <a:p>
            <a:pPr eaLnBrk="1" hangingPunct="1"/>
            <a:r>
              <a:rPr lang="en-US" altLang="bg-BG" sz="2400" u="sng" smtClean="0"/>
              <a:t>Situation 2:</a:t>
            </a:r>
            <a:r>
              <a:rPr lang="en-US" altLang="bg-BG" sz="2400" smtClean="0"/>
              <a:t> Both categorical variables of interest have exactly 2 levels.</a:t>
            </a:r>
          </a:p>
          <a:p>
            <a:pPr eaLnBrk="1" hangingPunct="1"/>
            <a:r>
              <a:rPr lang="en-US" altLang="bg-BG" sz="2400" smtClean="0"/>
              <a:t>Question: Is one proportion greater/smaller than the other.</a:t>
            </a:r>
          </a:p>
          <a:p>
            <a:pPr eaLnBrk="1" hangingPunct="1"/>
            <a:r>
              <a:rPr lang="en-US" altLang="bg-BG" sz="2400" smtClean="0"/>
              <a:t>Answer: This is a one-sided test and you must use a 2-sample t-test.</a:t>
            </a:r>
          </a:p>
          <a:p>
            <a:pPr eaLnBrk="1" hangingPunct="1"/>
            <a:r>
              <a:rPr lang="en-US" altLang="bg-BG" sz="2400" u="sng" smtClean="0"/>
              <a:t>Situation 3:</a:t>
            </a:r>
            <a:r>
              <a:rPr lang="en-US" altLang="bg-BG" sz="2400" smtClean="0"/>
              <a:t>  At least one of the two categorical variables of interest has more than 2 levels.</a:t>
            </a:r>
          </a:p>
          <a:p>
            <a:pPr eaLnBrk="1" hangingPunct="1"/>
            <a:r>
              <a:rPr lang="en-US" altLang="bg-BG" sz="2400" smtClean="0"/>
              <a:t>Question: Is there a relationship between the variables?</a:t>
            </a:r>
          </a:p>
          <a:p>
            <a:pPr eaLnBrk="1" hangingPunct="1"/>
            <a:r>
              <a:rPr lang="en-US" altLang="bg-BG" sz="2400" smtClean="0"/>
              <a:t>Answer: You must use a </a:t>
            </a:r>
            <a:r>
              <a:rPr lang="el-GR" altLang="bg-BG" sz="2400" smtClean="0"/>
              <a:t>χ</a:t>
            </a:r>
            <a:r>
              <a:rPr lang="en-US" altLang="bg-BG" sz="2400" baseline="30000" smtClean="0"/>
              <a:t>2</a:t>
            </a:r>
            <a:r>
              <a:rPr lang="en-US" altLang="bg-BG" sz="2400" smtClean="0"/>
              <a:t> test.</a:t>
            </a:r>
          </a:p>
        </p:txBody>
      </p:sp>
      <p:sp>
        <p:nvSpPr>
          <p:cNvPr id="22531" name="Rectangle 4"/>
          <p:cNvSpPr txBox="1">
            <a:spLocks noChangeArrowheads="1"/>
          </p:cNvSpPr>
          <p:nvPr/>
        </p:nvSpPr>
        <p:spPr bwMode="auto">
          <a:xfrm>
            <a:off x="457200" y="685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000" b="1">
                <a:solidFill>
                  <a:schemeClr val="tx2"/>
                </a:solidFill>
              </a:rPr>
              <a:t>Relationship between </a:t>
            </a:r>
            <a:r>
              <a:rPr lang="el-GR" altLang="bg-BG" sz="4000" b="1">
                <a:solidFill>
                  <a:schemeClr val="tx2"/>
                </a:solidFill>
              </a:rPr>
              <a:t>χ</a:t>
            </a:r>
            <a:r>
              <a:rPr lang="en-US" altLang="bg-BG" sz="4000" b="1" baseline="30000">
                <a:solidFill>
                  <a:schemeClr val="tx2"/>
                </a:solidFill>
              </a:rPr>
              <a:t>2</a:t>
            </a:r>
            <a:r>
              <a:rPr lang="en-US" altLang="bg-BG" sz="4000" b="1">
                <a:solidFill>
                  <a:schemeClr val="tx2"/>
                </a:solidFill>
              </a:rPr>
              <a:t> test</a:t>
            </a:r>
            <a:br>
              <a:rPr lang="en-US" altLang="bg-BG" sz="4000" b="1">
                <a:solidFill>
                  <a:schemeClr val="tx2"/>
                </a:solidFill>
              </a:rPr>
            </a:br>
            <a:r>
              <a:rPr lang="en-US" altLang="bg-BG" sz="4000" b="1">
                <a:solidFill>
                  <a:schemeClr val="tx2"/>
                </a:solidFill>
              </a:rPr>
              <a:t>and 2-sample t-test for</a:t>
            </a:r>
            <a:r>
              <a:rPr lang="bg-BG" altLang="bg-BG" sz="4000" b="1">
                <a:solidFill>
                  <a:schemeClr val="tx2"/>
                </a:solidFill>
              </a:rPr>
              <a:t> </a:t>
            </a:r>
            <a:r>
              <a:rPr lang="en-US" altLang="bg-BG" sz="4000" b="1">
                <a:solidFill>
                  <a:schemeClr val="tx2"/>
                </a:solidFill>
              </a:rPr>
              <a:t>comparing proportions</a:t>
            </a:r>
            <a:endParaRPr lang="bg-BG" altLang="bg-BG" sz="4000" b="1">
              <a:solidFill>
                <a:schemeClr val="tx2"/>
              </a:solidFill>
            </a:endParaRPr>
          </a:p>
        </p:txBody>
      </p:sp>
    </p:spTree>
    <p:extLst>
      <p:ext uri="{BB962C8B-B14F-4D97-AF65-F5344CB8AC3E}">
        <p14:creationId xmlns:p14="http://schemas.microsoft.com/office/powerpoint/2010/main" val="3106754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8467" name="Group 3"/>
          <p:cNvGraphicFramePr>
            <a:graphicFrameLocks noGrp="1"/>
          </p:cNvGraphicFramePr>
          <p:nvPr/>
        </p:nvGraphicFramePr>
        <p:xfrm>
          <a:off x="1828800" y="1371600"/>
          <a:ext cx="5333999" cy="1097092"/>
        </p:xfrm>
        <a:graphic>
          <a:graphicData uri="http://schemas.openxmlformats.org/drawingml/2006/table">
            <a:tbl>
              <a:tblPr/>
              <a:tblGrid>
                <a:gridCol w="1778000"/>
                <a:gridCol w="1777999"/>
                <a:gridCol w="1778000"/>
              </a:tblGrid>
              <a:tr h="3656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Gender</a:t>
                      </a:r>
                    </a:p>
                  </a:txBody>
                  <a:tcPr marT="45681" marB="4568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Smokers</a:t>
                      </a:r>
                    </a:p>
                  </a:txBody>
                  <a:tcPr marL="91449" marR="91449"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Non-smokers</a:t>
                      </a:r>
                    </a:p>
                  </a:txBody>
                  <a:tcPr marL="91449" marR="91449"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r>
              <a:tr h="3656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Male</a:t>
                      </a:r>
                    </a:p>
                  </a:txBody>
                  <a:tcPr marT="45681" marB="4568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540</a:t>
                      </a: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52</a:t>
                      </a:r>
                    </a:p>
                  </a:txBody>
                  <a:tcPr marT="45681" marB="4568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Female</a:t>
                      </a:r>
                    </a:p>
                  </a:txBody>
                  <a:tcPr marT="45681" marB="4568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325</a:t>
                      </a:r>
                    </a:p>
                  </a:txBody>
                  <a:tcPr marT="45681" marB="4568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31</a:t>
                      </a:r>
                    </a:p>
                  </a:txBody>
                  <a:tcPr marT="45681" marB="4568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72" name="Text Box 21"/>
          <p:cNvSpPr txBox="1">
            <a:spLocks noChangeArrowheads="1"/>
          </p:cNvSpPr>
          <p:nvPr/>
        </p:nvSpPr>
        <p:spPr bwMode="auto">
          <a:xfrm>
            <a:off x="152400" y="2590800"/>
            <a:ext cx="8991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bg-BG" sz="1800" b="1"/>
              <a:t>Q1:  Is there a difference in the proportion of males and females that are smokers?  </a:t>
            </a:r>
          </a:p>
          <a:p>
            <a:pPr eaLnBrk="1" hangingPunct="1">
              <a:spcBef>
                <a:spcPct val="50000"/>
              </a:spcBef>
              <a:buFontTx/>
              <a:buNone/>
            </a:pPr>
            <a:r>
              <a:rPr lang="en-US" altLang="bg-BG" sz="1800" u="sng"/>
              <a:t>Solution</a:t>
            </a:r>
            <a:r>
              <a:rPr lang="en-US" altLang="bg-BG" sz="1800"/>
              <a:t>:  Either a Chi-Square or Test of 2 proportions is fine.</a:t>
            </a:r>
          </a:p>
          <a:p>
            <a:pPr eaLnBrk="1" hangingPunct="1">
              <a:spcBef>
                <a:spcPct val="50000"/>
              </a:spcBef>
              <a:buFontTx/>
              <a:buNone/>
            </a:pPr>
            <a:r>
              <a:rPr lang="en-US" altLang="bg-BG" sz="1800" b="1" u="sng">
                <a:solidFill>
                  <a:schemeClr val="tx2"/>
                </a:solidFill>
              </a:rPr>
              <a:t>2-proportions</a:t>
            </a:r>
            <a:r>
              <a:rPr lang="en-US" altLang="bg-BG" sz="1800" b="1">
                <a:solidFill>
                  <a:schemeClr val="tx2"/>
                </a:solidFill>
              </a:rPr>
              <a:t>         </a:t>
            </a:r>
            <a:r>
              <a:rPr lang="en-US" altLang="bg-BG" sz="1800" b="1" u="sng">
                <a:solidFill>
                  <a:schemeClr val="tx2"/>
                </a:solidFill>
              </a:rPr>
              <a:t>Chi-Square</a:t>
            </a:r>
          </a:p>
          <a:p>
            <a:pPr eaLnBrk="1" hangingPunct="1">
              <a:spcBef>
                <a:spcPct val="50000"/>
              </a:spcBef>
              <a:buFontTx/>
              <a:buNone/>
            </a:pPr>
            <a:r>
              <a:rPr lang="en-US" altLang="bg-BG" sz="1800" b="1">
                <a:solidFill>
                  <a:schemeClr val="tx2"/>
                </a:solidFill>
              </a:rPr>
              <a:t>H</a:t>
            </a:r>
            <a:r>
              <a:rPr lang="en-US" altLang="bg-BG" sz="1800" b="1" baseline="-25000">
                <a:solidFill>
                  <a:schemeClr val="tx2"/>
                </a:solidFill>
              </a:rPr>
              <a:t>0</a:t>
            </a:r>
            <a:r>
              <a:rPr lang="en-US" altLang="bg-BG" sz="1800" b="1">
                <a:solidFill>
                  <a:schemeClr val="tx2"/>
                </a:solidFill>
              </a:rPr>
              <a:t>:  p</a:t>
            </a:r>
            <a:r>
              <a:rPr lang="en-US" altLang="bg-BG" sz="1800" b="1" baseline="-25000">
                <a:solidFill>
                  <a:schemeClr val="tx2"/>
                </a:solidFill>
              </a:rPr>
              <a:t>m</a:t>
            </a:r>
            <a:r>
              <a:rPr lang="en-US" altLang="bg-BG" sz="1800" b="1">
                <a:solidFill>
                  <a:schemeClr val="tx2"/>
                </a:solidFill>
              </a:rPr>
              <a:t> – p</a:t>
            </a:r>
            <a:r>
              <a:rPr lang="en-US" altLang="bg-BG" sz="1800" b="1" baseline="-25000">
                <a:solidFill>
                  <a:schemeClr val="tx2"/>
                </a:solidFill>
              </a:rPr>
              <a:t>f</a:t>
            </a:r>
            <a:r>
              <a:rPr lang="en-US" altLang="bg-BG" sz="1800" b="1">
                <a:solidFill>
                  <a:schemeClr val="tx2"/>
                </a:solidFill>
              </a:rPr>
              <a:t> = 0	    H</a:t>
            </a:r>
            <a:r>
              <a:rPr lang="en-US" altLang="bg-BG" sz="1800" b="1" baseline="-25000">
                <a:solidFill>
                  <a:schemeClr val="tx2"/>
                </a:solidFill>
              </a:rPr>
              <a:t>0</a:t>
            </a:r>
            <a:r>
              <a:rPr lang="en-US" altLang="bg-BG" sz="1800" b="1">
                <a:solidFill>
                  <a:schemeClr val="tx2"/>
                </a:solidFill>
              </a:rPr>
              <a:t>:  There is no relationship between Gender and Smoking.</a:t>
            </a:r>
          </a:p>
          <a:p>
            <a:pPr eaLnBrk="1" hangingPunct="1">
              <a:spcBef>
                <a:spcPct val="50000"/>
              </a:spcBef>
              <a:buFontTx/>
              <a:buNone/>
            </a:pPr>
            <a:r>
              <a:rPr lang="en-US" altLang="bg-BG" sz="1800" b="1">
                <a:solidFill>
                  <a:schemeClr val="tx2"/>
                </a:solidFill>
              </a:rPr>
              <a:t>H</a:t>
            </a:r>
            <a:r>
              <a:rPr lang="en-US" altLang="bg-BG" sz="1800" b="1" baseline="-25000">
                <a:solidFill>
                  <a:schemeClr val="tx2"/>
                </a:solidFill>
              </a:rPr>
              <a:t>a</a:t>
            </a:r>
            <a:r>
              <a:rPr lang="en-US" altLang="bg-BG" sz="1800" b="1">
                <a:solidFill>
                  <a:schemeClr val="tx2"/>
                </a:solidFill>
              </a:rPr>
              <a:t>:  </a:t>
            </a:r>
            <a:r>
              <a:rPr lang="en-US" altLang="bg-BG" sz="1800" b="1">
                <a:solidFill>
                  <a:schemeClr val="tx2"/>
                </a:solidFill>
                <a:latin typeface="Tahoma" panose="020B0604030504040204" pitchFamily="34" charset="0"/>
              </a:rPr>
              <a:t>p</a:t>
            </a:r>
            <a:r>
              <a:rPr lang="en-US" altLang="bg-BG" sz="1800" b="1" baseline="-25000">
                <a:solidFill>
                  <a:schemeClr val="tx2"/>
                </a:solidFill>
                <a:latin typeface="Tahoma" panose="020B0604030504040204" pitchFamily="34" charset="0"/>
              </a:rPr>
              <a:t>m</a:t>
            </a:r>
            <a:r>
              <a:rPr lang="en-US" altLang="bg-BG" sz="1800" b="1">
                <a:solidFill>
                  <a:schemeClr val="tx2"/>
                </a:solidFill>
                <a:latin typeface="Tahoma" panose="020B0604030504040204" pitchFamily="34" charset="0"/>
              </a:rPr>
              <a:t> – p</a:t>
            </a:r>
            <a:r>
              <a:rPr lang="en-US" altLang="bg-BG" sz="1800" b="1" baseline="-25000">
                <a:solidFill>
                  <a:schemeClr val="tx2"/>
                </a:solidFill>
                <a:latin typeface="Tahoma" panose="020B0604030504040204" pitchFamily="34" charset="0"/>
              </a:rPr>
              <a:t>f</a:t>
            </a:r>
            <a:r>
              <a:rPr lang="en-US" altLang="bg-BG" sz="1800" b="1">
                <a:latin typeface="Tahoma" panose="020B0604030504040204" pitchFamily="34" charset="0"/>
              </a:rPr>
              <a:t> </a:t>
            </a:r>
            <a:r>
              <a:rPr lang="en-US" altLang="bg-BG" sz="1800" b="1">
                <a:solidFill>
                  <a:schemeClr val="tx2"/>
                </a:solidFill>
              </a:rPr>
              <a:t>≠ 0	    H</a:t>
            </a:r>
            <a:r>
              <a:rPr lang="en-US" altLang="bg-BG" sz="1800" b="1" baseline="-25000">
                <a:solidFill>
                  <a:schemeClr val="tx2"/>
                </a:solidFill>
              </a:rPr>
              <a:t>a</a:t>
            </a:r>
            <a:r>
              <a:rPr lang="en-US" altLang="bg-BG" sz="1800" b="1">
                <a:solidFill>
                  <a:schemeClr val="tx2"/>
                </a:solidFill>
              </a:rPr>
              <a:t>:  There is a relationship between Gender and Smoking.</a:t>
            </a:r>
          </a:p>
        </p:txBody>
      </p:sp>
      <p:sp>
        <p:nvSpPr>
          <p:cNvPr id="23573" name="Text Box 22"/>
          <p:cNvSpPr txBox="1">
            <a:spLocks noChangeArrowheads="1"/>
          </p:cNvSpPr>
          <p:nvPr/>
        </p:nvSpPr>
        <p:spPr bwMode="auto">
          <a:xfrm>
            <a:off x="152400" y="5029200"/>
            <a:ext cx="86868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bg-BG" sz="1800" b="1"/>
              <a:t>Q2:  Is the proportion of males who smoke greater than the proportion of females who smoke?</a:t>
            </a:r>
          </a:p>
          <a:p>
            <a:pPr eaLnBrk="1" hangingPunct="1">
              <a:spcBef>
                <a:spcPct val="50000"/>
              </a:spcBef>
              <a:buFontTx/>
              <a:buNone/>
            </a:pPr>
            <a:r>
              <a:rPr lang="en-US" altLang="bg-BG" sz="1800" u="sng"/>
              <a:t>Solution</a:t>
            </a:r>
            <a:r>
              <a:rPr lang="en-US" altLang="bg-BG" sz="1800"/>
              <a:t>:  Test of 2 proportions, because the alternative is one sided!</a:t>
            </a:r>
          </a:p>
          <a:p>
            <a:pPr eaLnBrk="1" hangingPunct="1">
              <a:spcBef>
                <a:spcPct val="50000"/>
              </a:spcBef>
              <a:buFontTx/>
              <a:buNone/>
            </a:pPr>
            <a:r>
              <a:rPr lang="en-US" altLang="bg-BG" sz="1800" b="1" u="sng">
                <a:solidFill>
                  <a:schemeClr val="tx2"/>
                </a:solidFill>
              </a:rPr>
              <a:t>2-proportions</a:t>
            </a:r>
            <a:r>
              <a:rPr lang="en-US" altLang="bg-BG" sz="1800" b="1">
                <a:solidFill>
                  <a:schemeClr val="tx2"/>
                </a:solidFill>
              </a:rPr>
              <a:t>    </a:t>
            </a:r>
            <a:r>
              <a:rPr lang="en-US" altLang="bg-BG" sz="1800" b="1">
                <a:solidFill>
                  <a:schemeClr val="tx2"/>
                </a:solidFill>
                <a:latin typeface="Tahoma" panose="020B0604030504040204" pitchFamily="34" charset="0"/>
              </a:rPr>
              <a:t>H</a:t>
            </a:r>
            <a:r>
              <a:rPr lang="en-US" altLang="bg-BG" sz="1800" b="1" baseline="-25000">
                <a:solidFill>
                  <a:schemeClr val="tx2"/>
                </a:solidFill>
                <a:latin typeface="Tahoma" panose="020B0604030504040204" pitchFamily="34" charset="0"/>
              </a:rPr>
              <a:t>0</a:t>
            </a:r>
            <a:r>
              <a:rPr lang="en-US" altLang="bg-BG" sz="1800" b="1">
                <a:solidFill>
                  <a:schemeClr val="tx2"/>
                </a:solidFill>
                <a:latin typeface="Tahoma" panose="020B0604030504040204" pitchFamily="34" charset="0"/>
              </a:rPr>
              <a:t>:  p</a:t>
            </a:r>
            <a:r>
              <a:rPr lang="en-US" altLang="bg-BG" sz="1800" b="1" baseline="-25000">
                <a:solidFill>
                  <a:schemeClr val="tx2"/>
                </a:solidFill>
                <a:latin typeface="Tahoma" panose="020B0604030504040204" pitchFamily="34" charset="0"/>
              </a:rPr>
              <a:t>m</a:t>
            </a:r>
            <a:r>
              <a:rPr lang="en-US" altLang="bg-BG" sz="1800" b="1">
                <a:solidFill>
                  <a:schemeClr val="tx2"/>
                </a:solidFill>
                <a:latin typeface="Tahoma" panose="020B0604030504040204" pitchFamily="34" charset="0"/>
              </a:rPr>
              <a:t> – p</a:t>
            </a:r>
            <a:r>
              <a:rPr lang="en-US" altLang="bg-BG" sz="1800" b="1" baseline="-25000">
                <a:solidFill>
                  <a:schemeClr val="tx2"/>
                </a:solidFill>
                <a:latin typeface="Tahoma" panose="020B0604030504040204" pitchFamily="34" charset="0"/>
              </a:rPr>
              <a:t>f</a:t>
            </a:r>
            <a:r>
              <a:rPr lang="en-US" altLang="bg-BG" sz="1800" b="1">
                <a:solidFill>
                  <a:schemeClr val="tx2"/>
                </a:solidFill>
                <a:latin typeface="Tahoma" panose="020B0604030504040204" pitchFamily="34" charset="0"/>
              </a:rPr>
              <a:t> = 0</a:t>
            </a:r>
            <a:r>
              <a:rPr lang="en-US" altLang="bg-BG" sz="1800" b="1">
                <a:latin typeface="Tahoma" panose="020B0604030504040204" pitchFamily="34" charset="0"/>
              </a:rPr>
              <a:t> </a:t>
            </a:r>
            <a:r>
              <a:rPr lang="en-US" altLang="bg-BG" sz="1800" b="1">
                <a:solidFill>
                  <a:schemeClr val="tx2"/>
                </a:solidFill>
              </a:rPr>
              <a:t>  vs     H</a:t>
            </a:r>
            <a:r>
              <a:rPr lang="en-US" altLang="bg-BG" sz="1800" b="1" baseline="-25000">
                <a:solidFill>
                  <a:schemeClr val="tx2"/>
                </a:solidFill>
              </a:rPr>
              <a:t>a</a:t>
            </a:r>
            <a:r>
              <a:rPr lang="en-US" altLang="bg-BG" sz="1800" b="1">
                <a:solidFill>
                  <a:schemeClr val="tx2"/>
                </a:solidFill>
              </a:rPr>
              <a:t>:  p</a:t>
            </a:r>
            <a:r>
              <a:rPr lang="en-US" altLang="bg-BG" sz="1800" b="1" baseline="-25000">
                <a:solidFill>
                  <a:schemeClr val="tx2"/>
                </a:solidFill>
              </a:rPr>
              <a:t>m</a:t>
            </a:r>
            <a:r>
              <a:rPr lang="en-US" altLang="bg-BG" sz="1800" b="1">
                <a:solidFill>
                  <a:schemeClr val="tx2"/>
                </a:solidFill>
              </a:rPr>
              <a:t> – p</a:t>
            </a:r>
            <a:r>
              <a:rPr lang="en-US" altLang="bg-BG" sz="1800" b="1" baseline="-25000">
                <a:solidFill>
                  <a:schemeClr val="tx2"/>
                </a:solidFill>
              </a:rPr>
              <a:t>f</a:t>
            </a:r>
            <a:r>
              <a:rPr lang="en-US" altLang="bg-BG" sz="1800" b="1">
                <a:solidFill>
                  <a:schemeClr val="tx2"/>
                </a:solidFill>
              </a:rPr>
              <a:t> &gt; 0	</a:t>
            </a:r>
          </a:p>
        </p:txBody>
      </p:sp>
      <p:sp>
        <p:nvSpPr>
          <p:cNvPr id="23574" name="Rectangle 2"/>
          <p:cNvSpPr txBox="1">
            <a:spLocks noChangeArrowheads="1"/>
          </p:cNvSpPr>
          <p:nvPr/>
        </p:nvSpPr>
        <p:spPr bwMode="auto">
          <a:xfrm>
            <a:off x="381000" y="3810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400" b="1">
                <a:solidFill>
                  <a:schemeClr val="tx2"/>
                </a:solidFill>
              </a:rPr>
              <a:t>Example</a:t>
            </a:r>
          </a:p>
        </p:txBody>
      </p:sp>
    </p:spTree>
    <p:extLst>
      <p:ext uri="{BB962C8B-B14F-4D97-AF65-F5344CB8AC3E}">
        <p14:creationId xmlns:p14="http://schemas.microsoft.com/office/powerpoint/2010/main" val="19893342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9490" name="Group 2"/>
          <p:cNvGraphicFramePr>
            <a:graphicFrameLocks noGrp="1"/>
          </p:cNvGraphicFramePr>
          <p:nvPr/>
        </p:nvGraphicFramePr>
        <p:xfrm>
          <a:off x="1524000" y="1412875"/>
          <a:ext cx="5943600" cy="1828800"/>
        </p:xfrm>
        <a:graphic>
          <a:graphicData uri="http://schemas.openxmlformats.org/drawingml/2006/table">
            <a:tbl>
              <a:tblPr/>
              <a:tblGrid>
                <a:gridCol w="1981200"/>
                <a:gridCol w="1981200"/>
                <a:gridCol w="19812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Residence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Smokers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Non-smokers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Big city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620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75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Rural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41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Small town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130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Suburban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190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38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04" name="Text Box 28"/>
          <p:cNvSpPr txBox="1">
            <a:spLocks noChangeArrowheads="1"/>
          </p:cNvSpPr>
          <p:nvPr/>
        </p:nvSpPr>
        <p:spPr bwMode="auto">
          <a:xfrm>
            <a:off x="228600" y="3657600"/>
            <a:ext cx="868680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bg-BG" sz="2000" b="1"/>
              <a:t>Q:  Is there a relationship between Place of birth and Smoking? Is there a difference in the proportion smokers of difference residence?  </a:t>
            </a:r>
          </a:p>
          <a:p>
            <a:pPr eaLnBrk="1" hangingPunct="1">
              <a:spcBef>
                <a:spcPct val="50000"/>
              </a:spcBef>
              <a:buFontTx/>
              <a:buNone/>
            </a:pPr>
            <a:r>
              <a:rPr lang="en-US" altLang="bg-BG" sz="2000" u="sng"/>
              <a:t>Solution:</a:t>
            </a:r>
            <a:r>
              <a:rPr lang="en-US" altLang="bg-BG" sz="2000"/>
              <a:t>  Chi-Square because Race has more than 2 levels!</a:t>
            </a:r>
          </a:p>
          <a:p>
            <a:pPr eaLnBrk="1" hangingPunct="1">
              <a:spcBef>
                <a:spcPct val="50000"/>
              </a:spcBef>
              <a:buFontTx/>
              <a:buNone/>
            </a:pPr>
            <a:endParaRPr lang="en-US" altLang="bg-BG" sz="1000"/>
          </a:p>
          <a:p>
            <a:pPr eaLnBrk="1" hangingPunct="1">
              <a:spcBef>
                <a:spcPct val="50000"/>
              </a:spcBef>
              <a:buFontTx/>
              <a:buNone/>
            </a:pPr>
            <a:r>
              <a:rPr lang="en-US" altLang="bg-BG" sz="2000" b="1" u="sng">
                <a:solidFill>
                  <a:schemeClr val="tx2"/>
                </a:solidFill>
              </a:rPr>
              <a:t>Chi-Square Test   </a:t>
            </a:r>
          </a:p>
          <a:p>
            <a:pPr eaLnBrk="1" hangingPunct="1">
              <a:spcBef>
                <a:spcPct val="50000"/>
              </a:spcBef>
              <a:buFontTx/>
              <a:buNone/>
            </a:pPr>
            <a:r>
              <a:rPr lang="en-US" altLang="bg-BG" sz="2000" b="1">
                <a:solidFill>
                  <a:schemeClr val="tx2"/>
                </a:solidFill>
              </a:rPr>
              <a:t>H</a:t>
            </a:r>
            <a:r>
              <a:rPr lang="en-US" altLang="bg-BG" sz="2000" b="1" baseline="-25000">
                <a:solidFill>
                  <a:schemeClr val="tx2"/>
                </a:solidFill>
              </a:rPr>
              <a:t>0</a:t>
            </a:r>
            <a:r>
              <a:rPr lang="en-US" altLang="bg-BG" sz="2000" b="1">
                <a:solidFill>
                  <a:schemeClr val="tx2"/>
                </a:solidFill>
              </a:rPr>
              <a:t>:  There is no relationship between Residence and Smoking.</a:t>
            </a:r>
          </a:p>
          <a:p>
            <a:pPr eaLnBrk="1" hangingPunct="1">
              <a:spcBef>
                <a:spcPct val="50000"/>
              </a:spcBef>
              <a:buFontTx/>
              <a:buNone/>
            </a:pPr>
            <a:r>
              <a:rPr lang="en-US" altLang="bg-BG" sz="2000" b="1">
                <a:solidFill>
                  <a:schemeClr val="tx2"/>
                </a:solidFill>
              </a:rPr>
              <a:t>H</a:t>
            </a:r>
            <a:r>
              <a:rPr lang="en-US" altLang="bg-BG" sz="2000" b="1" baseline="-25000">
                <a:solidFill>
                  <a:schemeClr val="tx2"/>
                </a:solidFill>
              </a:rPr>
              <a:t>a</a:t>
            </a:r>
            <a:r>
              <a:rPr lang="en-US" altLang="bg-BG" sz="2000" b="1">
                <a:solidFill>
                  <a:schemeClr val="tx2"/>
                </a:solidFill>
              </a:rPr>
              <a:t>:  There is a relationship between Residence and Smoking.	</a:t>
            </a:r>
          </a:p>
        </p:txBody>
      </p:sp>
      <p:sp>
        <p:nvSpPr>
          <p:cNvPr id="24605" name="Rectangle 23"/>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bg-BG" sz="4400" b="1">
                <a:solidFill>
                  <a:schemeClr val="tx2"/>
                </a:solidFill>
              </a:rPr>
              <a:t>Example</a:t>
            </a:r>
            <a:endParaRPr lang="bg-BG" altLang="bg-BG" sz="4400" b="1">
              <a:solidFill>
                <a:schemeClr val="tx2"/>
              </a:solidFill>
            </a:endParaRPr>
          </a:p>
        </p:txBody>
      </p:sp>
    </p:spTree>
    <p:extLst>
      <p:ext uri="{BB962C8B-B14F-4D97-AF65-F5344CB8AC3E}">
        <p14:creationId xmlns:p14="http://schemas.microsoft.com/office/powerpoint/2010/main" val="22571425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eaLnBrk="1" hangingPunct="1"/>
            <a:r>
              <a:rPr lang="en-CA" altLang="bg-BG" b="1" smtClean="0"/>
              <a:t>Limitations</a:t>
            </a:r>
          </a:p>
        </p:txBody>
      </p:sp>
      <p:sp>
        <p:nvSpPr>
          <p:cNvPr id="25603" name="Content Placeholder 2"/>
          <p:cNvSpPr>
            <a:spLocks noGrp="1"/>
          </p:cNvSpPr>
          <p:nvPr>
            <p:ph idx="4294967295"/>
          </p:nvPr>
        </p:nvSpPr>
        <p:spPr/>
        <p:txBody>
          <a:bodyPr/>
          <a:lstStyle/>
          <a:p>
            <a:pPr marL="365125" indent="-282575" eaLnBrk="1" hangingPunct="1"/>
            <a:r>
              <a:rPr lang="en-CA" altLang="bg-BG" sz="2400" smtClean="0"/>
              <a:t>No categories should be less than 1</a:t>
            </a:r>
          </a:p>
          <a:p>
            <a:pPr marL="365125" indent="-282575" eaLnBrk="1" hangingPunct="1"/>
            <a:r>
              <a:rPr lang="en-CA" altLang="bg-BG" sz="2400" smtClean="0"/>
              <a:t>No more than 1/5 of the expected categories should be less than 5</a:t>
            </a:r>
          </a:p>
          <a:p>
            <a:pPr marL="639763" lvl="1" indent="-236538" eaLnBrk="1" hangingPunct="1"/>
            <a:r>
              <a:rPr lang="en-CA" altLang="bg-BG" sz="2400" smtClean="0"/>
              <a:t>To correct for this, can collect larger samples or combine your data for the smaller expected categories until their combined value is 5 or more</a:t>
            </a:r>
          </a:p>
          <a:p>
            <a:pPr marL="365125" indent="-282575" eaLnBrk="1" hangingPunct="1"/>
            <a:r>
              <a:rPr lang="en-CA" altLang="bg-BG" sz="2400" smtClean="0"/>
              <a:t>Yates Correction*</a:t>
            </a:r>
          </a:p>
          <a:p>
            <a:pPr marL="639763" lvl="1" indent="-236538" eaLnBrk="1" hangingPunct="1"/>
            <a:r>
              <a:rPr lang="en-CA" altLang="bg-BG" sz="2400" smtClean="0"/>
              <a:t>When there is only 1 degree of freedom, regular chi-test should not be used</a:t>
            </a:r>
          </a:p>
          <a:p>
            <a:pPr marL="639763" lvl="1" indent="-236538" eaLnBrk="1" hangingPunct="1"/>
            <a:r>
              <a:rPr lang="en-CA" altLang="bg-BG" sz="2400" smtClean="0"/>
              <a:t>Apply the Yates correction by subtracting 0.5 from the absolute value of each calculated O-E term, then continue as usual with the new corrected values</a:t>
            </a:r>
          </a:p>
        </p:txBody>
      </p:sp>
    </p:spTree>
    <p:extLst>
      <p:ext uri="{BB962C8B-B14F-4D97-AF65-F5344CB8AC3E}">
        <p14:creationId xmlns:p14="http://schemas.microsoft.com/office/powerpoint/2010/main" val="587310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4294967295"/>
          </p:nvPr>
        </p:nvSpPr>
        <p:spPr/>
        <p:txBody>
          <a:bodyPr/>
          <a:lstStyle/>
          <a:p>
            <a:pPr eaLnBrk="1" hangingPunct="1">
              <a:spcBef>
                <a:spcPts val="500"/>
              </a:spcBef>
              <a:spcAft>
                <a:spcPts val="500"/>
              </a:spcAft>
            </a:pPr>
            <a:r>
              <a:rPr lang="en-US" altLang="bg-BG" sz="2400" smtClean="0"/>
              <a:t>This test is </a:t>
            </a:r>
            <a:r>
              <a:rPr lang="en-US" altLang="bg-BG" sz="2400" b="1" smtClean="0"/>
              <a:t>only available for 2 x 2 tables</a:t>
            </a:r>
            <a:r>
              <a:rPr lang="en-US" altLang="bg-BG" sz="2400" smtClean="0"/>
              <a:t>.</a:t>
            </a:r>
          </a:p>
          <a:p>
            <a:pPr eaLnBrk="1" hangingPunct="1">
              <a:spcBef>
                <a:spcPts val="500"/>
              </a:spcBef>
              <a:spcAft>
                <a:spcPts val="500"/>
              </a:spcAft>
            </a:pPr>
            <a:r>
              <a:rPr lang="en-US" altLang="bg-BG" sz="2400" smtClean="0"/>
              <a:t>For small </a:t>
            </a:r>
            <a:r>
              <a:rPr lang="en-US" altLang="bg-BG" sz="2400" i="1" smtClean="0"/>
              <a:t>n</a:t>
            </a:r>
            <a:r>
              <a:rPr lang="en-US" altLang="bg-BG" sz="2400" smtClean="0"/>
              <a:t>, the probability can be computed </a:t>
            </a:r>
            <a:r>
              <a:rPr lang="en-US" altLang="bg-BG" sz="2400" i="1" smtClean="0"/>
              <a:t>exactly</a:t>
            </a:r>
            <a:r>
              <a:rPr lang="en-US" altLang="bg-BG" sz="2400" smtClean="0"/>
              <a:t> by counting all possible tables that can be constructed based on the marginal frequencies. Thus, the Fisher exact test computes </a:t>
            </a:r>
            <a:r>
              <a:rPr lang="en-US" altLang="bg-BG" sz="2400" b="1" smtClean="0"/>
              <a:t>the exact probability</a:t>
            </a:r>
            <a:r>
              <a:rPr lang="en-US" altLang="bg-BG" sz="2400" smtClean="0"/>
              <a:t> under the null hypothesis of obtaining the current distribution of frequencies across cells, or one that is more uneven. </a:t>
            </a:r>
          </a:p>
        </p:txBody>
      </p:sp>
      <p:sp>
        <p:nvSpPr>
          <p:cNvPr id="26627" name="Title 1"/>
          <p:cNvSpPr>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CA" altLang="bg-BG" sz="4400" b="1">
                <a:solidFill>
                  <a:schemeClr val="tx2"/>
                </a:solidFill>
              </a:rPr>
              <a:t>Fisher exact test</a:t>
            </a:r>
          </a:p>
        </p:txBody>
      </p:sp>
    </p:spTree>
    <p:extLst>
      <p:ext uri="{BB962C8B-B14F-4D97-AF65-F5344CB8AC3E}">
        <p14:creationId xmlns:p14="http://schemas.microsoft.com/office/powerpoint/2010/main" val="293639727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ltLang="bg-BG" b="1" dirty="0"/>
              <a:t>Choosing a </a:t>
            </a:r>
            <a:r>
              <a:rPr lang="bg-BG" altLang="bg-BG" b="1" dirty="0" smtClean="0"/>
              <a:t>s</a:t>
            </a:r>
            <a:r>
              <a:rPr lang="en-US" altLang="bg-BG" b="1" dirty="0" err="1" smtClean="0"/>
              <a:t>tatistical</a:t>
            </a:r>
            <a:r>
              <a:rPr lang="en-US" altLang="bg-BG" b="1" dirty="0" smtClean="0"/>
              <a:t> </a:t>
            </a:r>
            <a:r>
              <a:rPr lang="bg-BG" altLang="bg-BG" b="1" dirty="0" smtClean="0"/>
              <a:t>t</a:t>
            </a:r>
            <a:r>
              <a:rPr lang="en-US" altLang="bg-BG" b="1" dirty="0" err="1" smtClean="0"/>
              <a:t>est</a:t>
            </a:r>
            <a:endParaRPr lang="en-US" altLang="bg-BG" b="1" dirty="0"/>
          </a:p>
        </p:txBody>
      </p:sp>
      <p:sp>
        <p:nvSpPr>
          <p:cNvPr id="121859" name="Rectangle 3"/>
          <p:cNvSpPr>
            <a:spLocks noGrp="1" noChangeArrowheads="1"/>
          </p:cNvSpPr>
          <p:nvPr>
            <p:ph type="body" idx="1"/>
          </p:nvPr>
        </p:nvSpPr>
        <p:spPr/>
        <p:txBody>
          <a:bodyPr/>
          <a:lstStyle/>
          <a:p>
            <a:r>
              <a:rPr lang="en-US" altLang="bg-BG" sz="2400"/>
              <a:t>Choice of a statistical test depends on:</a:t>
            </a:r>
          </a:p>
          <a:p>
            <a:pPr lvl="1"/>
            <a:r>
              <a:rPr lang="en-US" altLang="bg-BG" sz="2400"/>
              <a:t>Level of measurement for the dependent and independent variables</a:t>
            </a:r>
          </a:p>
          <a:p>
            <a:pPr lvl="1"/>
            <a:r>
              <a:rPr lang="en-US" altLang="bg-BG" sz="2400"/>
              <a:t>Number of groups or dependent measures</a:t>
            </a:r>
          </a:p>
          <a:p>
            <a:pPr lvl="1"/>
            <a:r>
              <a:rPr lang="en-US" altLang="bg-BG" sz="2400"/>
              <a:t>Number of units of observation</a:t>
            </a:r>
          </a:p>
          <a:p>
            <a:pPr lvl="1"/>
            <a:r>
              <a:rPr lang="en-US" altLang="bg-BG" sz="2400"/>
              <a:t>Type of distribution</a:t>
            </a:r>
          </a:p>
          <a:p>
            <a:pPr lvl="1"/>
            <a:r>
              <a:rPr lang="en-US" altLang="bg-BG" sz="2400"/>
              <a:t>The population parameter of interest (mean, variance, differences between means and/or variances)</a:t>
            </a:r>
          </a:p>
          <a:p>
            <a:endParaRPr lang="en-US" altLang="bg-BG" sz="2400"/>
          </a:p>
        </p:txBody>
      </p:sp>
    </p:spTree>
    <p:extLst>
      <p:ext uri="{BB962C8B-B14F-4D97-AF65-F5344CB8AC3E}">
        <p14:creationId xmlns:p14="http://schemas.microsoft.com/office/powerpoint/2010/main" val="32794947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5904" name="Group 32"/>
          <p:cNvGraphicFramePr>
            <a:graphicFrameLocks noGrp="1"/>
          </p:cNvGraphicFramePr>
          <p:nvPr/>
        </p:nvGraphicFramePr>
        <p:xfrm>
          <a:off x="827088" y="1412875"/>
          <a:ext cx="7273925" cy="2376489"/>
        </p:xfrm>
        <a:graphic>
          <a:graphicData uri="http://schemas.openxmlformats.org/drawingml/2006/table">
            <a:tbl>
              <a:tblPr/>
              <a:tblGrid>
                <a:gridCol w="1890712"/>
                <a:gridCol w="1952625"/>
                <a:gridCol w="1631950"/>
                <a:gridCol w="1798638"/>
              </a:tblGrid>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Gender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Dieting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Non-dieting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r>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Male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Female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35905" name="Group 33"/>
          <p:cNvGraphicFramePr>
            <a:graphicFrameLocks noGrp="1"/>
          </p:cNvGraphicFramePr>
          <p:nvPr/>
        </p:nvGraphicFramePr>
        <p:xfrm>
          <a:off x="827088" y="4076700"/>
          <a:ext cx="7273925" cy="2376489"/>
        </p:xfrm>
        <a:graphic>
          <a:graphicData uri="http://schemas.openxmlformats.org/drawingml/2006/table">
            <a:tbl>
              <a:tblPr/>
              <a:tblGrid>
                <a:gridCol w="1890712"/>
                <a:gridCol w="1952625"/>
                <a:gridCol w="1631950"/>
                <a:gridCol w="1798638"/>
              </a:tblGrid>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Gender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Dieting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Non-dieting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r>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Male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 + 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Female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b + 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a + 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c + 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a + b + c + 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704" name="Title 1"/>
          <p:cNvSpPr>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CA" altLang="bg-BG" sz="4400" b="1">
                <a:solidFill>
                  <a:schemeClr val="tx2"/>
                </a:solidFill>
              </a:rPr>
              <a:t>Fisher exact test</a:t>
            </a:r>
          </a:p>
        </p:txBody>
      </p:sp>
    </p:spTree>
    <p:extLst>
      <p:ext uri="{BB962C8B-B14F-4D97-AF65-F5344CB8AC3E}">
        <p14:creationId xmlns:p14="http://schemas.microsoft.com/office/powerpoint/2010/main" val="192338623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8" descr="p = \frac{ \displaystyle{{a+b}\choose{a}} \displaystyle{{c+d}\choose{c}} }{ \displaystyle{{n}\choose{a+c}} } = \frac{(a+b)!~(c+d)!~(a+c)!~(b+d)!}{a!~~b!~~c!~~d!~~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4149725"/>
            <a:ext cx="6985000" cy="152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60" descr="p = { {\tbinom{10}{1}} {\tbinom{14}{11}} }/{ {\tbinom{24}{12}} } = \tfrac{10!~14!~12!~12!}{1!~9!~11!~3!~24!} \approx 0.00134607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5964238"/>
            <a:ext cx="6408737"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36957" name="Group 61"/>
          <p:cNvGraphicFramePr>
            <a:graphicFrameLocks noGrp="1"/>
          </p:cNvGraphicFramePr>
          <p:nvPr/>
        </p:nvGraphicFramePr>
        <p:xfrm>
          <a:off x="898525" y="1412875"/>
          <a:ext cx="7273925" cy="2376489"/>
        </p:xfrm>
        <a:graphic>
          <a:graphicData uri="http://schemas.openxmlformats.org/drawingml/2006/table">
            <a:tbl>
              <a:tblPr/>
              <a:tblGrid>
                <a:gridCol w="1890713"/>
                <a:gridCol w="1952625"/>
                <a:gridCol w="1631950"/>
                <a:gridCol w="1798637"/>
              </a:tblGrid>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Gender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Dieting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Non-dieting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r>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Male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Female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481AB"/>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03" name="Title 1"/>
          <p:cNvSpPr>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CA" altLang="bg-BG" sz="4400" b="1">
                <a:solidFill>
                  <a:schemeClr val="tx2"/>
                </a:solidFill>
              </a:rPr>
              <a:t>Fisher exact test</a:t>
            </a:r>
          </a:p>
        </p:txBody>
      </p:sp>
    </p:spTree>
    <p:extLst>
      <p:ext uri="{BB962C8B-B14F-4D97-AF65-F5344CB8AC3E}">
        <p14:creationId xmlns:p14="http://schemas.microsoft.com/office/powerpoint/2010/main" val="23456687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1" name="Rectangle 2"/>
          <p:cNvSpPr>
            <a:spLocks noGrp="1" noChangeArrowheads="1"/>
          </p:cNvSpPr>
          <p:nvPr>
            <p:ph type="title" idx="4294967295"/>
          </p:nvPr>
        </p:nvSpPr>
        <p:spPr/>
        <p:txBody>
          <a:bodyPr/>
          <a:lstStyle/>
          <a:p>
            <a:pPr eaLnBrk="1" hangingPunct="1"/>
            <a:r>
              <a:rPr lang="en-US" altLang="bg-BG" b="1" smtClean="0"/>
              <a:t>Parametric and</a:t>
            </a:r>
            <a:br>
              <a:rPr lang="en-US" altLang="bg-BG" b="1" smtClean="0"/>
            </a:br>
            <a:r>
              <a:rPr lang="bg-BG" altLang="bg-BG" b="1" smtClean="0"/>
              <a:t>n</a:t>
            </a:r>
            <a:r>
              <a:rPr lang="en-US" altLang="bg-BG" b="1" smtClean="0"/>
              <a:t>on-</a:t>
            </a:r>
            <a:r>
              <a:rPr lang="bg-BG" altLang="bg-BG" b="1" smtClean="0"/>
              <a:t>p</a:t>
            </a:r>
            <a:r>
              <a:rPr lang="en-US" altLang="bg-BG" b="1" smtClean="0"/>
              <a:t>arametric </a:t>
            </a:r>
            <a:r>
              <a:rPr lang="bg-BG" altLang="bg-BG" b="1" smtClean="0"/>
              <a:t>t</a:t>
            </a:r>
            <a:r>
              <a:rPr lang="en-US" altLang="bg-BG" b="1" smtClean="0"/>
              <a:t>ests</a:t>
            </a:r>
          </a:p>
        </p:txBody>
      </p:sp>
      <p:sp>
        <p:nvSpPr>
          <p:cNvPr id="276482" name="Rectangle 3"/>
          <p:cNvSpPr>
            <a:spLocks noGrp="1" noChangeArrowheads="1"/>
          </p:cNvSpPr>
          <p:nvPr>
            <p:ph type="body" idx="4294967295"/>
          </p:nvPr>
        </p:nvSpPr>
        <p:spPr>
          <a:xfrm>
            <a:off x="457200" y="2103438"/>
            <a:ext cx="8229600" cy="3687762"/>
          </a:xfrm>
        </p:spPr>
        <p:txBody>
          <a:bodyPr/>
          <a:lstStyle/>
          <a:p>
            <a:pPr eaLnBrk="1" hangingPunct="1"/>
            <a:r>
              <a:rPr lang="fi-FI" altLang="bg-BG" sz="2400" b="1" smtClean="0"/>
              <a:t>Parametric test</a:t>
            </a:r>
            <a:r>
              <a:rPr lang="fi-FI" altLang="bg-BG" sz="2400" smtClean="0"/>
              <a:t> –</a:t>
            </a:r>
            <a:r>
              <a:rPr lang="fi-FI" altLang="bg-BG" sz="2400" b="1" smtClean="0">
                <a:solidFill>
                  <a:srgbClr val="FF0000"/>
                </a:solidFill>
              </a:rPr>
              <a:t> the variable we have measured in the sample is normally distributed in the population to which we plan to generalize our findings</a:t>
            </a:r>
          </a:p>
          <a:p>
            <a:pPr eaLnBrk="1" hangingPunct="1"/>
            <a:r>
              <a:rPr lang="fi-FI" altLang="bg-BG" sz="2400" b="1" smtClean="0"/>
              <a:t>Non-parametric test</a:t>
            </a:r>
            <a:r>
              <a:rPr lang="fi-FI" altLang="bg-BG" sz="2400" smtClean="0"/>
              <a:t> – distribution free, no assumption about the distribution of the variable in the population</a:t>
            </a:r>
            <a:endParaRPr lang="en-US" altLang="bg-BG" sz="2400" smtClean="0">
              <a:solidFill>
                <a:srgbClr val="FF0000"/>
              </a:solidFill>
            </a:endParaRPr>
          </a:p>
        </p:txBody>
      </p:sp>
    </p:spTree>
    <p:extLst>
      <p:ext uri="{BB962C8B-B14F-4D97-AF65-F5344CB8AC3E}">
        <p14:creationId xmlns:p14="http://schemas.microsoft.com/office/powerpoint/2010/main" val="4182251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idx="4294967295"/>
          </p:nvPr>
        </p:nvSpPr>
        <p:spPr/>
        <p:txBody>
          <a:bodyPr/>
          <a:lstStyle/>
          <a:p>
            <a:pPr eaLnBrk="1" hangingPunct="1"/>
            <a:r>
              <a:rPr lang="en-US" altLang="bg-BG" b="1" smtClean="0"/>
              <a:t>Parametric and</a:t>
            </a:r>
            <a:br>
              <a:rPr lang="en-US" altLang="bg-BG" b="1" smtClean="0"/>
            </a:br>
            <a:r>
              <a:rPr lang="bg-BG" altLang="bg-BG" b="1" smtClean="0"/>
              <a:t>n</a:t>
            </a:r>
            <a:r>
              <a:rPr lang="en-US" altLang="bg-BG" b="1" smtClean="0"/>
              <a:t>on-</a:t>
            </a:r>
            <a:r>
              <a:rPr lang="bg-BG" altLang="bg-BG" b="1" smtClean="0"/>
              <a:t>p</a:t>
            </a:r>
            <a:r>
              <a:rPr lang="en-US" altLang="bg-BG" b="1" smtClean="0"/>
              <a:t>arametric </a:t>
            </a:r>
            <a:r>
              <a:rPr lang="bg-BG" altLang="bg-BG" b="1" smtClean="0"/>
              <a:t>t</a:t>
            </a:r>
            <a:r>
              <a:rPr lang="en-US" altLang="bg-BG" b="1" smtClean="0"/>
              <a:t>ests</a:t>
            </a:r>
          </a:p>
        </p:txBody>
      </p:sp>
      <p:graphicFrame>
        <p:nvGraphicFramePr>
          <p:cNvPr id="2" name="Table 1"/>
          <p:cNvGraphicFramePr>
            <a:graphicFrameLocks noGrp="1"/>
          </p:cNvGraphicFramePr>
          <p:nvPr/>
        </p:nvGraphicFramePr>
        <p:xfrm>
          <a:off x="609600" y="1676400"/>
          <a:ext cx="7924800" cy="4806950"/>
        </p:xfrm>
        <a:graphic>
          <a:graphicData uri="http://schemas.openxmlformats.org/drawingml/2006/table">
            <a:tbl>
              <a:tblPr firstRow="1" bandRow="1">
                <a:tableStyleId>{5C22544A-7EE6-4342-B048-85BDC9FD1C3A}</a:tableStyleId>
              </a:tblPr>
              <a:tblGrid>
                <a:gridCol w="1981200"/>
                <a:gridCol w="1981200"/>
                <a:gridCol w="1981200"/>
                <a:gridCol w="1981200"/>
              </a:tblGrid>
              <a:tr h="663999">
                <a:tc>
                  <a:txBody>
                    <a:bodyPr/>
                    <a:lstStyle/>
                    <a:p>
                      <a:pPr algn="ctr"/>
                      <a:r>
                        <a:rPr lang="en-US" sz="1800" b="1" dirty="0" smtClean="0"/>
                        <a:t>Type of test</a:t>
                      </a:r>
                      <a:endParaRPr lang="bg-BG" sz="1800" b="1" dirty="0"/>
                    </a:p>
                  </a:txBody>
                  <a:tcPr marT="45718" marB="45718" anchor="ctr"/>
                </a:tc>
                <a:tc gridSpan="2">
                  <a:txBody>
                    <a:bodyPr/>
                    <a:lstStyle/>
                    <a:p>
                      <a:pPr algn="ctr"/>
                      <a:r>
                        <a:rPr lang="en-US" sz="1800" dirty="0" smtClean="0"/>
                        <a:t>Non-parametric</a:t>
                      </a:r>
                      <a:endParaRPr lang="bg-BG" sz="1800" dirty="0"/>
                    </a:p>
                  </a:txBody>
                  <a:tcPr marT="45718" marB="45718" anchor="ctr"/>
                </a:tc>
                <a:tc hMerge="1">
                  <a:txBody>
                    <a:bodyPr/>
                    <a:lstStyle/>
                    <a:p>
                      <a:endParaRPr lang="bg-BG" dirty="0"/>
                    </a:p>
                  </a:txBody>
                  <a:tcPr/>
                </a:tc>
                <a:tc>
                  <a:txBody>
                    <a:bodyPr/>
                    <a:lstStyle/>
                    <a:p>
                      <a:pPr algn="ctr"/>
                      <a:r>
                        <a:rPr lang="en-US" sz="1800" dirty="0" smtClean="0"/>
                        <a:t>Parametric</a:t>
                      </a:r>
                      <a:endParaRPr lang="bg-BG" sz="1800" dirty="0"/>
                    </a:p>
                  </a:txBody>
                  <a:tcPr marT="45718" marB="45718" anchor="ctr"/>
                </a:tc>
              </a:tr>
              <a:tr h="663999">
                <a:tc>
                  <a:txBody>
                    <a:bodyPr/>
                    <a:lstStyle/>
                    <a:p>
                      <a:pPr algn="l"/>
                      <a:r>
                        <a:rPr lang="en-US" sz="1800" b="1" dirty="0" smtClean="0"/>
                        <a:t>Scale</a:t>
                      </a:r>
                      <a:endParaRPr lang="bg-BG" sz="1800" b="1" dirty="0"/>
                    </a:p>
                  </a:txBody>
                  <a:tcPr marT="45718" marB="45718" anchor="ctr"/>
                </a:tc>
                <a:tc>
                  <a:txBody>
                    <a:bodyPr/>
                    <a:lstStyle/>
                    <a:p>
                      <a:pPr algn="ctr"/>
                      <a:r>
                        <a:rPr lang="en-US" sz="1800" b="1" dirty="0" smtClean="0"/>
                        <a:t>Nominal</a:t>
                      </a:r>
                      <a:endParaRPr lang="bg-BG" sz="1800" b="1" dirty="0"/>
                    </a:p>
                  </a:txBody>
                  <a:tcPr marT="45718" marB="45718" anchor="ctr"/>
                </a:tc>
                <a:tc>
                  <a:txBody>
                    <a:bodyPr/>
                    <a:lstStyle/>
                    <a:p>
                      <a:pPr algn="ctr"/>
                      <a:r>
                        <a:rPr lang="en-US" sz="1800" b="1" dirty="0" smtClean="0"/>
                        <a:t>Ordinal</a:t>
                      </a:r>
                      <a:endParaRPr lang="bg-BG" sz="1800" b="1" dirty="0"/>
                    </a:p>
                  </a:txBody>
                  <a:tcPr marT="45718" marB="45718" anchor="ctr"/>
                </a:tc>
                <a:tc>
                  <a:txBody>
                    <a:bodyPr/>
                    <a:lstStyle/>
                    <a:p>
                      <a:pPr algn="ctr"/>
                      <a:r>
                        <a:rPr lang="en-US" sz="1800" b="1" dirty="0" smtClean="0"/>
                        <a:t>Ordinal, Interval, Ratio</a:t>
                      </a:r>
                      <a:endParaRPr lang="bg-BG" sz="1800" b="1" dirty="0"/>
                    </a:p>
                  </a:txBody>
                  <a:tcPr marT="45718" marB="45718" anchor="ctr"/>
                </a:tc>
              </a:tr>
              <a:tr h="663999">
                <a:tc>
                  <a:txBody>
                    <a:bodyPr/>
                    <a:lstStyle/>
                    <a:p>
                      <a:r>
                        <a:rPr lang="en-US" sz="1800" b="1" dirty="0" smtClean="0"/>
                        <a:t>1 group</a:t>
                      </a:r>
                      <a:endParaRPr lang="bg-BG" sz="1800" b="1" dirty="0"/>
                    </a:p>
                  </a:txBody>
                  <a:tcPr marT="45718" marB="45718" anchor="ctr"/>
                </a:tc>
                <a:tc>
                  <a:txBody>
                    <a:bodyPr/>
                    <a:lstStyle/>
                    <a:p>
                      <a:pPr algn="ctr"/>
                      <a:r>
                        <a:rPr lang="en-US" sz="1600" dirty="0" smtClean="0"/>
                        <a:t>χ</a:t>
                      </a:r>
                      <a:r>
                        <a:rPr lang="en-US" sz="1600" baseline="30000" dirty="0" smtClean="0"/>
                        <a:t>2</a:t>
                      </a:r>
                      <a:r>
                        <a:rPr lang="en-US" sz="1600" dirty="0" smtClean="0"/>
                        <a:t> goodness of fit test</a:t>
                      </a:r>
                      <a:endParaRPr lang="bg-BG" sz="1600" dirty="0"/>
                    </a:p>
                  </a:txBody>
                  <a:tcPr marT="45718" marB="45718" anchor="ctr"/>
                </a:tc>
                <a:tc>
                  <a:txBody>
                    <a:bodyPr/>
                    <a:lstStyle/>
                    <a:p>
                      <a:pPr algn="ctr"/>
                      <a:r>
                        <a:rPr lang="en-US" sz="1600" dirty="0" smtClean="0"/>
                        <a:t>Wilcoxon signed rank test</a:t>
                      </a:r>
                      <a:endParaRPr lang="bg-BG" sz="1600" dirty="0"/>
                    </a:p>
                  </a:txBody>
                  <a:tcPr marT="45718" marB="45718" anchor="ctr"/>
                </a:tc>
                <a:tc>
                  <a:txBody>
                    <a:bodyPr/>
                    <a:lstStyle/>
                    <a:p>
                      <a:pPr algn="ctr"/>
                      <a:r>
                        <a:rPr lang="en-US" sz="1600" dirty="0" smtClean="0"/>
                        <a:t>1-sample t-test</a:t>
                      </a:r>
                      <a:endParaRPr lang="bg-BG" sz="1600" dirty="0"/>
                    </a:p>
                  </a:txBody>
                  <a:tcPr marT="45718" marB="45718" anchor="ctr"/>
                </a:tc>
              </a:tr>
              <a:tr h="663999">
                <a:tc>
                  <a:txBody>
                    <a:bodyPr/>
                    <a:lstStyle/>
                    <a:p>
                      <a:r>
                        <a:rPr lang="en-US" sz="1800" b="1" baseline="0" dirty="0" smtClean="0"/>
                        <a:t>2 unrelated groups </a:t>
                      </a:r>
                      <a:endParaRPr lang="bg-BG" sz="1800" b="1" dirty="0"/>
                    </a:p>
                  </a:txBody>
                  <a:tcPr marT="45718" marB="4571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χ</a:t>
                      </a:r>
                      <a:r>
                        <a:rPr lang="en-US" sz="1600" baseline="30000" dirty="0" smtClean="0"/>
                        <a:t>2</a:t>
                      </a:r>
                      <a:r>
                        <a:rPr lang="en-US" sz="1600" dirty="0" smtClean="0"/>
                        <a:t> test</a:t>
                      </a:r>
                      <a:endParaRPr lang="bg-BG" sz="1600" dirty="0" smtClean="0"/>
                    </a:p>
                  </a:txBody>
                  <a:tcPr marT="45718" marB="45718" anchor="ctr"/>
                </a:tc>
                <a:tc>
                  <a:txBody>
                    <a:bodyPr/>
                    <a:lstStyle/>
                    <a:p>
                      <a:pPr algn="ctr"/>
                      <a:r>
                        <a:rPr lang="en-US" sz="1600" dirty="0" smtClean="0"/>
                        <a:t>Mann–Whitney U test</a:t>
                      </a:r>
                      <a:endParaRPr lang="bg-BG" sz="1600" dirty="0"/>
                    </a:p>
                  </a:txBody>
                  <a:tcPr marT="45718" marB="45718" anchor="ctr"/>
                </a:tc>
                <a:tc>
                  <a:txBody>
                    <a:bodyPr/>
                    <a:lstStyle/>
                    <a:p>
                      <a:pPr algn="ctr"/>
                      <a:r>
                        <a:rPr lang="en-US" sz="1600" dirty="0" smtClean="0"/>
                        <a:t>2-sample t-test</a:t>
                      </a:r>
                      <a:endParaRPr lang="bg-BG" sz="1600" dirty="0"/>
                    </a:p>
                  </a:txBody>
                  <a:tcPr marT="45718" marB="45718" anchor="ctr"/>
                </a:tc>
              </a:tr>
              <a:tr h="663999">
                <a:tc>
                  <a:txBody>
                    <a:bodyPr/>
                    <a:lstStyle/>
                    <a:p>
                      <a:r>
                        <a:rPr lang="en-US" sz="1800" b="1" dirty="0" smtClean="0"/>
                        <a:t>2 related groups</a:t>
                      </a:r>
                      <a:endParaRPr lang="bg-BG" sz="1800" b="1" dirty="0"/>
                    </a:p>
                  </a:txBody>
                  <a:tcPr marT="45718" marB="45718" anchor="ctr"/>
                </a:tc>
                <a:tc>
                  <a:txBody>
                    <a:bodyPr/>
                    <a:lstStyle/>
                    <a:p>
                      <a:pPr algn="ctr"/>
                      <a:r>
                        <a:rPr lang="en-US" sz="1600" dirty="0" err="1" smtClean="0"/>
                        <a:t>McNemar</a:t>
                      </a:r>
                      <a:r>
                        <a:rPr lang="en-US" sz="1600" baseline="0" dirty="0" smtClean="0"/>
                        <a:t> test</a:t>
                      </a:r>
                      <a:endParaRPr lang="bg-BG" sz="1600" dirty="0"/>
                    </a:p>
                  </a:txBody>
                  <a:tcPr marT="45718" marB="4571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Wilcoxon signed rank test</a:t>
                      </a:r>
                      <a:endParaRPr lang="bg-BG" sz="1600" dirty="0" smtClean="0"/>
                    </a:p>
                  </a:txBody>
                  <a:tcPr marT="45718" marB="45718" anchor="ctr"/>
                </a:tc>
                <a:tc>
                  <a:txBody>
                    <a:bodyPr/>
                    <a:lstStyle/>
                    <a:p>
                      <a:pPr algn="ctr"/>
                      <a:r>
                        <a:rPr lang="en-US" sz="1600" dirty="0" smtClean="0"/>
                        <a:t>Paired t-test</a:t>
                      </a:r>
                      <a:endParaRPr lang="bg-BG" sz="1600" dirty="0"/>
                    </a:p>
                  </a:txBody>
                  <a:tcPr marT="45718" marB="45718" anchor="ctr"/>
                </a:tc>
              </a:tr>
              <a:tr h="663999">
                <a:tc>
                  <a:txBody>
                    <a:bodyPr/>
                    <a:lstStyle/>
                    <a:p>
                      <a:r>
                        <a:rPr lang="en-US" sz="1800" b="1" baseline="0" dirty="0" smtClean="0"/>
                        <a:t>K unrelated groups </a:t>
                      </a:r>
                      <a:endParaRPr lang="bg-BG" sz="1800" b="1" dirty="0"/>
                    </a:p>
                  </a:txBody>
                  <a:tcPr marT="45718" marB="4571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χ</a:t>
                      </a:r>
                      <a:r>
                        <a:rPr lang="en-US" sz="1600" baseline="30000" dirty="0" smtClean="0"/>
                        <a:t>2</a:t>
                      </a:r>
                      <a:r>
                        <a:rPr lang="en-US" sz="1600" dirty="0" smtClean="0"/>
                        <a:t> test</a:t>
                      </a:r>
                      <a:endParaRPr lang="bg-BG" sz="1600" dirty="0" smtClean="0"/>
                    </a:p>
                  </a:txBody>
                  <a:tcPr marT="45718" marB="45718" anchor="ctr"/>
                </a:tc>
                <a:tc>
                  <a:txBody>
                    <a:bodyPr/>
                    <a:lstStyle/>
                    <a:p>
                      <a:pPr algn="ctr"/>
                      <a:r>
                        <a:rPr lang="en-US" sz="1600" dirty="0" err="1" smtClean="0"/>
                        <a:t>Kruskal</a:t>
                      </a:r>
                      <a:r>
                        <a:rPr lang="en-US" sz="1600" dirty="0" smtClean="0"/>
                        <a:t>–Wallis H test</a:t>
                      </a:r>
                      <a:endParaRPr lang="bg-BG" sz="1600" dirty="0"/>
                    </a:p>
                  </a:txBody>
                  <a:tcPr marT="45718" marB="45718" anchor="ctr"/>
                </a:tc>
                <a:tc>
                  <a:txBody>
                    <a:bodyPr/>
                    <a:lstStyle/>
                    <a:p>
                      <a:pPr algn="ctr"/>
                      <a:r>
                        <a:rPr lang="en-US" sz="1600" dirty="0" smtClean="0"/>
                        <a:t>ANOVA</a:t>
                      </a:r>
                      <a:endParaRPr lang="bg-BG" sz="1600" dirty="0"/>
                    </a:p>
                  </a:txBody>
                  <a:tcPr marT="45718" marB="45718" anchor="ctr"/>
                </a:tc>
              </a:tr>
              <a:tr h="822955">
                <a:tc>
                  <a:txBody>
                    <a:bodyPr/>
                    <a:lstStyle/>
                    <a:p>
                      <a:r>
                        <a:rPr lang="en-US" sz="1800" b="1" dirty="0" smtClean="0"/>
                        <a:t>K related groups</a:t>
                      </a:r>
                      <a:endParaRPr lang="bg-BG" sz="1800" b="1" dirty="0"/>
                    </a:p>
                  </a:txBody>
                  <a:tcPr marT="45718" marB="45718" anchor="ctr"/>
                </a:tc>
                <a:tc>
                  <a:txBody>
                    <a:bodyPr/>
                    <a:lstStyle/>
                    <a:p>
                      <a:pPr algn="ctr"/>
                      <a:endParaRPr lang="bg-BG" sz="1600"/>
                    </a:p>
                  </a:txBody>
                  <a:tcPr marT="45718" marB="45718" anchor="ctr"/>
                </a:tc>
                <a:tc>
                  <a:txBody>
                    <a:bodyPr/>
                    <a:lstStyle/>
                    <a:p>
                      <a:pPr algn="ctr"/>
                      <a:r>
                        <a:rPr lang="en-US" sz="1600" dirty="0" smtClean="0"/>
                        <a:t>Friedman matched samples test</a:t>
                      </a:r>
                      <a:endParaRPr lang="bg-BG" sz="1600" dirty="0"/>
                    </a:p>
                  </a:txBody>
                  <a:tcPr marT="45718" marB="45718" anchor="ctr"/>
                </a:tc>
                <a:tc>
                  <a:txBody>
                    <a:bodyPr/>
                    <a:lstStyle/>
                    <a:p>
                      <a:pPr algn="ctr"/>
                      <a:r>
                        <a:rPr lang="en-US" sz="1600" dirty="0" smtClean="0"/>
                        <a:t>ANOVA with repeated measurements</a:t>
                      </a:r>
                      <a:endParaRPr lang="bg-BG" sz="1600" dirty="0"/>
                    </a:p>
                  </a:txBody>
                  <a:tcPr marT="45718" marB="45718" anchor="ctr"/>
                </a:tc>
              </a:tr>
            </a:tbl>
          </a:graphicData>
        </a:graphic>
      </p:graphicFrame>
    </p:spTree>
    <p:extLst>
      <p:ext uri="{BB962C8B-B14F-4D97-AF65-F5344CB8AC3E}">
        <p14:creationId xmlns:p14="http://schemas.microsoft.com/office/powerpoint/2010/main" val="1548365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a:lstStyle/>
          <a:p>
            <a:pPr eaLnBrk="1" hangingPunct="1"/>
            <a:r>
              <a:rPr lang="en-US" altLang="bg-BG" b="1" smtClean="0"/>
              <a:t>Normality test</a:t>
            </a:r>
          </a:p>
        </p:txBody>
      </p:sp>
      <p:sp>
        <p:nvSpPr>
          <p:cNvPr id="83971" name="Rectangle 3"/>
          <p:cNvSpPr>
            <a:spLocks noGrp="1" noChangeArrowheads="1"/>
          </p:cNvSpPr>
          <p:nvPr>
            <p:ph type="body" idx="4294967295"/>
          </p:nvPr>
        </p:nvSpPr>
        <p:spPr/>
        <p:txBody>
          <a:bodyPr/>
          <a:lstStyle/>
          <a:p>
            <a:pPr eaLnBrk="1" hangingPunct="1"/>
            <a:r>
              <a:rPr lang="en-US" altLang="bg-BG" sz="2400" smtClean="0"/>
              <a:t>Normality tests are used to determine if a data set is modeled by a normal distribution and to compute how likely it is for a random variable underlying the data set to be normally distributed.</a:t>
            </a:r>
          </a:p>
          <a:p>
            <a:pPr eaLnBrk="1" hangingPunct="1"/>
            <a:r>
              <a:rPr lang="en-US" altLang="bg-BG" sz="2400" smtClean="0"/>
              <a:t>In descriptive statistics terms, a normality test measures a goodness of fit of a normal model to the data – if the fit is poor then the data are not well modeled in that respect by a normal distribution, without making a judgment on any underlying variable.</a:t>
            </a:r>
          </a:p>
          <a:p>
            <a:pPr eaLnBrk="1" hangingPunct="1"/>
            <a:r>
              <a:rPr lang="en-US" altLang="bg-BG" sz="2400" smtClean="0"/>
              <a:t>In frequentist statistics statistical hypothesis testing, data are tested against the null hypothesis that it is normally distributed.</a:t>
            </a:r>
          </a:p>
        </p:txBody>
      </p:sp>
    </p:spTree>
    <p:extLst>
      <p:ext uri="{BB962C8B-B14F-4D97-AF65-F5344CB8AC3E}">
        <p14:creationId xmlns:p14="http://schemas.microsoft.com/office/powerpoint/2010/main" val="573459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lstStyle/>
          <a:p>
            <a:pPr eaLnBrk="1" hangingPunct="1"/>
            <a:r>
              <a:rPr lang="en-US" altLang="bg-BG" b="1" smtClean="0"/>
              <a:t>Normality test</a:t>
            </a:r>
          </a:p>
        </p:txBody>
      </p:sp>
      <p:sp>
        <p:nvSpPr>
          <p:cNvPr id="84995" name="Rectangle 3"/>
          <p:cNvSpPr>
            <a:spLocks noGrp="1" noChangeArrowheads="1"/>
          </p:cNvSpPr>
          <p:nvPr>
            <p:ph type="body" idx="4294967295"/>
          </p:nvPr>
        </p:nvSpPr>
        <p:spPr/>
        <p:txBody>
          <a:bodyPr/>
          <a:lstStyle/>
          <a:p>
            <a:pPr eaLnBrk="1" hangingPunct="1"/>
            <a:r>
              <a:rPr lang="en-US" altLang="bg-BG" sz="2400" b="1" smtClean="0"/>
              <a:t>Graphical methods</a:t>
            </a:r>
          </a:p>
          <a:p>
            <a:pPr eaLnBrk="1" hangingPunct="1"/>
            <a:r>
              <a:rPr lang="en-US" altLang="bg-BG" sz="2400" smtClean="0"/>
              <a:t>An informal approach to testing normality is to compare a histogram of the sample data to a normal probability curve. The empirical distribution of the data (the histogram) should be bell-shaped and resemble the normal distribution. This might be difficult to see if the sample is small. </a:t>
            </a:r>
          </a:p>
        </p:txBody>
      </p:sp>
    </p:spTree>
    <p:extLst>
      <p:ext uri="{BB962C8B-B14F-4D97-AF65-F5344CB8AC3E}">
        <p14:creationId xmlns:p14="http://schemas.microsoft.com/office/powerpoint/2010/main" val="3034166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pPr eaLnBrk="1" hangingPunct="1"/>
            <a:r>
              <a:rPr lang="en-US" altLang="bg-BG" b="1" smtClean="0"/>
              <a:t>Normality test</a:t>
            </a:r>
          </a:p>
        </p:txBody>
      </p:sp>
      <p:sp>
        <p:nvSpPr>
          <p:cNvPr id="87043" name="Rectangle 3"/>
          <p:cNvSpPr>
            <a:spLocks noGrp="1" noChangeArrowheads="1"/>
          </p:cNvSpPr>
          <p:nvPr>
            <p:ph type="body" idx="4294967295"/>
          </p:nvPr>
        </p:nvSpPr>
        <p:spPr/>
        <p:txBody>
          <a:bodyPr/>
          <a:lstStyle/>
          <a:p>
            <a:pPr eaLnBrk="1" hangingPunct="1"/>
            <a:r>
              <a:rPr lang="en-US" altLang="bg-BG" sz="2400" b="1" dirty="0" err="1" smtClean="0"/>
              <a:t>Frequentist</a:t>
            </a:r>
            <a:r>
              <a:rPr lang="en-US" altLang="bg-BG" sz="2400" b="1" dirty="0" smtClean="0"/>
              <a:t> tests</a:t>
            </a:r>
          </a:p>
          <a:p>
            <a:pPr eaLnBrk="1" hangingPunct="1"/>
            <a:r>
              <a:rPr lang="en-US" altLang="bg-BG" sz="2400" dirty="0" smtClean="0"/>
              <a:t>Tests of </a:t>
            </a:r>
            <a:r>
              <a:rPr lang="en-US" altLang="bg-BG" sz="2400" dirty="0" err="1" smtClean="0"/>
              <a:t>univariate</a:t>
            </a:r>
            <a:r>
              <a:rPr lang="en-US" altLang="bg-BG" sz="2400" dirty="0" smtClean="0"/>
              <a:t> normality include the following:</a:t>
            </a:r>
          </a:p>
          <a:p>
            <a:pPr lvl="1" eaLnBrk="1" hangingPunct="1"/>
            <a:r>
              <a:rPr lang="en-US" altLang="bg-BG" sz="2400" dirty="0" err="1" smtClean="0"/>
              <a:t>D'Agostino's</a:t>
            </a:r>
            <a:r>
              <a:rPr lang="en-US" altLang="bg-BG" sz="2400" dirty="0" smtClean="0"/>
              <a:t> K-squared test</a:t>
            </a:r>
          </a:p>
          <a:p>
            <a:pPr lvl="1" eaLnBrk="1" hangingPunct="1"/>
            <a:r>
              <a:rPr lang="en-US" altLang="bg-BG" sz="2400" dirty="0" err="1" smtClean="0"/>
              <a:t>Jarque</a:t>
            </a:r>
            <a:r>
              <a:rPr lang="en-US" altLang="bg-BG" sz="2400" dirty="0" smtClean="0"/>
              <a:t>–</a:t>
            </a:r>
            <a:r>
              <a:rPr lang="en-US" altLang="bg-BG" sz="2400" dirty="0" err="1" smtClean="0"/>
              <a:t>Bera</a:t>
            </a:r>
            <a:r>
              <a:rPr lang="en-US" altLang="bg-BG" sz="2400" dirty="0" smtClean="0"/>
              <a:t> test</a:t>
            </a:r>
          </a:p>
          <a:p>
            <a:pPr lvl="1" eaLnBrk="1" hangingPunct="1"/>
            <a:r>
              <a:rPr lang="en-US" altLang="bg-BG" sz="2400" dirty="0" smtClean="0"/>
              <a:t>Anderson–Darling test</a:t>
            </a:r>
          </a:p>
          <a:p>
            <a:pPr lvl="1" eaLnBrk="1" hangingPunct="1"/>
            <a:r>
              <a:rPr lang="en-US" altLang="bg-BG" sz="2400" dirty="0" err="1" smtClean="0"/>
              <a:t>Cramér</a:t>
            </a:r>
            <a:r>
              <a:rPr lang="en-US" altLang="bg-BG" sz="2400" dirty="0" smtClean="0"/>
              <a:t>–von </a:t>
            </a:r>
            <a:r>
              <a:rPr lang="en-US" altLang="bg-BG" sz="2400" dirty="0" err="1" smtClean="0"/>
              <a:t>Mises</a:t>
            </a:r>
            <a:r>
              <a:rPr lang="en-US" altLang="bg-BG" sz="2400" dirty="0" smtClean="0"/>
              <a:t> criterion</a:t>
            </a:r>
          </a:p>
          <a:p>
            <a:pPr lvl="1" eaLnBrk="1" hangingPunct="1"/>
            <a:r>
              <a:rPr lang="en-US" altLang="bg-BG" sz="2400" dirty="0" err="1" smtClean="0"/>
              <a:t>Lilliefors</a:t>
            </a:r>
            <a:r>
              <a:rPr lang="en-US" altLang="bg-BG" sz="2400" dirty="0" smtClean="0"/>
              <a:t> test</a:t>
            </a:r>
          </a:p>
          <a:p>
            <a:pPr lvl="1" eaLnBrk="1" hangingPunct="1"/>
            <a:r>
              <a:rPr lang="en-US" altLang="bg-BG" sz="2400" dirty="0" smtClean="0"/>
              <a:t>Kolmogorov–Smirnov test</a:t>
            </a:r>
          </a:p>
          <a:p>
            <a:pPr lvl="1" eaLnBrk="1" hangingPunct="1"/>
            <a:r>
              <a:rPr lang="en-US" altLang="bg-BG" sz="2400" dirty="0" smtClean="0"/>
              <a:t>Shapiro–</a:t>
            </a:r>
            <a:r>
              <a:rPr lang="en-US" altLang="bg-BG" sz="2400" dirty="0" err="1" smtClean="0"/>
              <a:t>Wilk</a:t>
            </a:r>
            <a:r>
              <a:rPr lang="en-US" altLang="bg-BG" sz="2400" dirty="0" smtClean="0"/>
              <a:t> test</a:t>
            </a:r>
          </a:p>
          <a:p>
            <a:pPr lvl="1" eaLnBrk="1" hangingPunct="1"/>
            <a:r>
              <a:rPr lang="en-US" altLang="bg-BG" sz="2400" dirty="0" smtClean="0"/>
              <a:t>Etc.</a:t>
            </a:r>
          </a:p>
        </p:txBody>
      </p:sp>
    </p:spTree>
    <p:extLst>
      <p:ext uri="{BB962C8B-B14F-4D97-AF65-F5344CB8AC3E}">
        <p14:creationId xmlns:p14="http://schemas.microsoft.com/office/powerpoint/2010/main" val="90560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a:lstStyle/>
          <a:p>
            <a:pPr eaLnBrk="1" hangingPunct="1"/>
            <a:r>
              <a:rPr lang="en-US" altLang="bg-BG" b="1" smtClean="0"/>
              <a:t>Normality test</a:t>
            </a:r>
          </a:p>
        </p:txBody>
      </p:sp>
      <p:sp>
        <p:nvSpPr>
          <p:cNvPr id="88067" name="Rectangle 3"/>
          <p:cNvSpPr>
            <a:spLocks noGrp="1" noChangeArrowheads="1"/>
          </p:cNvSpPr>
          <p:nvPr>
            <p:ph type="body" idx="4294967295"/>
          </p:nvPr>
        </p:nvSpPr>
        <p:spPr/>
        <p:txBody>
          <a:bodyPr/>
          <a:lstStyle/>
          <a:p>
            <a:pPr eaLnBrk="1" hangingPunct="1"/>
            <a:r>
              <a:rPr lang="en-US" altLang="bg-BG" sz="2400" b="1" smtClean="0"/>
              <a:t>Kolmogorov–Smirnov test</a:t>
            </a:r>
          </a:p>
          <a:p>
            <a:pPr eaLnBrk="1" hangingPunct="1"/>
            <a:r>
              <a:rPr lang="en-US" altLang="bg-BG" sz="2400" smtClean="0"/>
              <a:t>K–S test is a nonparametric test of the equality of distributions that can be used to compare a sample with a reference distribution (1-sample K–S test), or to compare two samples (2-sample K–S test). </a:t>
            </a:r>
          </a:p>
          <a:p>
            <a:pPr eaLnBrk="1" hangingPunct="1"/>
            <a:r>
              <a:rPr lang="en-US" altLang="bg-BG" sz="2400" smtClean="0"/>
              <a:t>K–S statistic quantifies a distance between the empirical distribution of the sample and the cumulative distribution of the reference distribution, or between the empirical distributions of two samples.</a:t>
            </a:r>
          </a:p>
          <a:p>
            <a:pPr eaLnBrk="1" hangingPunct="1"/>
            <a:r>
              <a:rPr lang="en-US" altLang="bg-BG" sz="2400" smtClean="0"/>
              <a:t>The null hypothesis is that the sample is drawn from the reference distribution (in the 1-sample case) or that the samples are drawn from the same distribution (in the 2-sample case).</a:t>
            </a:r>
          </a:p>
        </p:txBody>
      </p:sp>
    </p:spTree>
    <p:extLst>
      <p:ext uri="{BB962C8B-B14F-4D97-AF65-F5344CB8AC3E}">
        <p14:creationId xmlns:p14="http://schemas.microsoft.com/office/powerpoint/2010/main" val="1813951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1734</TotalTime>
  <Words>1940</Words>
  <Application>Microsoft Office PowerPoint</Application>
  <PresentationFormat>On-screen Show (4:3)</PresentationFormat>
  <Paragraphs>336</Paragraphs>
  <Slides>31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5" baseType="lpstr">
      <vt:lpstr>Arial</vt:lpstr>
      <vt:lpstr>Tahoma</vt:lpstr>
      <vt:lpstr>1_Default Design</vt:lpstr>
      <vt:lpstr>Equation</vt:lpstr>
      <vt:lpstr>Hypothesis testing. Chi-square test</vt:lpstr>
      <vt:lpstr>Outline</vt:lpstr>
      <vt:lpstr>Choosing a statistical test</vt:lpstr>
      <vt:lpstr>Parametric and non-parametric tests</vt:lpstr>
      <vt:lpstr>Parametric and non-parametric tests</vt:lpstr>
      <vt:lpstr>Normality test</vt:lpstr>
      <vt:lpstr>Normality test</vt:lpstr>
      <vt:lpstr>Normality test</vt:lpstr>
      <vt:lpstr>Normality test</vt:lpstr>
      <vt:lpstr>Normality test</vt:lpstr>
      <vt:lpstr>Mann–Whitney U test</vt:lpstr>
      <vt:lpstr>Mann–Whitney U test</vt:lpstr>
      <vt:lpstr>Kruskal–Wallis H test</vt:lpstr>
      <vt:lpstr>Wilcoxon signed rank test</vt:lpstr>
      <vt:lpstr>Chi-square χ2 test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Relationship between χ2 test and 2-sample t-test for comparing proportions</vt:lpstr>
      <vt:lpstr>PowerPoint Presentation</vt:lpstr>
      <vt:lpstr>PowerPoint Presentation</vt:lpstr>
      <vt:lpstr>PowerPoint Presentation</vt:lpstr>
      <vt:lpstr>Limitations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t-tests, ANOVAs &amp; Regression</dc:title>
  <dc:creator>Suse Prejawa</dc:creator>
  <cp:lastModifiedBy>User</cp:lastModifiedBy>
  <cp:revision>273</cp:revision>
  <dcterms:created xsi:type="dcterms:W3CDTF">2009-10-20T23:38:50Z</dcterms:created>
  <dcterms:modified xsi:type="dcterms:W3CDTF">2018-05-10T09:39:59Z</dcterms:modified>
</cp:coreProperties>
</file>